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304" r:id="rId4"/>
    <p:sldId id="258" r:id="rId5"/>
    <p:sldId id="260" r:id="rId6"/>
    <p:sldId id="309" r:id="rId7"/>
    <p:sldId id="261" r:id="rId8"/>
    <p:sldId id="262" r:id="rId9"/>
    <p:sldId id="263" r:id="rId10"/>
    <p:sldId id="264" r:id="rId11"/>
    <p:sldId id="305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303" r:id="rId21"/>
    <p:sldId id="307" r:id="rId22"/>
    <p:sldId id="308" r:id="rId23"/>
    <p:sldId id="306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uz.ligazakon.ua/ua/magazine_article/EA014258" TargetMode="External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uz.ligazakon.ua/ua/magazine_article/EA014258" TargetMode="Externa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A8944-9569-4B8C-9DCD-01B318DED61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A4046EE-9769-4C92-AF03-7D7EAB7EF75E}">
      <dgm:prSet custT="1"/>
      <dgm:spPr/>
      <dgm:t>
        <a:bodyPr/>
        <a:lstStyle/>
        <a:p>
          <a:pPr rtl="0"/>
          <a:r>
            <a:rPr lang="uk-UA" sz="900" dirty="0"/>
            <a:t>Положеннями </a:t>
          </a:r>
          <a:r>
            <a:rPr lang="uk-UA" sz="900" dirty="0">
              <a:hlinkClick xmlns:r="http://schemas.openxmlformats.org/officeDocument/2006/relationships" r:id="rId1"/>
            </a:rPr>
            <a:t>ч. 1 ст. 65 Закону України "Про запобігання корупції"</a:t>
          </a:r>
          <a:r>
            <a:rPr lang="uk-UA" sz="900" dirty="0"/>
            <a:t> встановлено правило, згідно з яким за вчинення корупційних або пов'язаних із корупцією правопорушень особи, зазначені в </a:t>
          </a:r>
          <a:r>
            <a:rPr lang="uk-UA" sz="900" dirty="0">
              <a:hlinkClick xmlns:r="http://schemas.openxmlformats.org/officeDocument/2006/relationships" r:id="rId1"/>
            </a:rPr>
            <a:t>ч. 1 ст. 3 цього Закону</a:t>
          </a:r>
          <a:r>
            <a:rPr lang="uk-UA" sz="900" dirty="0"/>
            <a:t>, підлягають притягненню до</a:t>
          </a:r>
        </a:p>
      </dgm:t>
    </dgm:pt>
    <dgm:pt modelId="{16B477FF-0807-466C-80C9-5A78277B6411}" type="parTrans" cxnId="{F0BCC9B4-79EF-4E93-BA37-0F4B4A9E3688}">
      <dgm:prSet/>
      <dgm:spPr/>
      <dgm:t>
        <a:bodyPr/>
        <a:lstStyle/>
        <a:p>
          <a:endParaRPr lang="uk-UA"/>
        </a:p>
      </dgm:t>
    </dgm:pt>
    <dgm:pt modelId="{10669391-DD17-4747-966E-F0DECD65C77F}" type="sibTrans" cxnId="{F0BCC9B4-79EF-4E93-BA37-0F4B4A9E3688}">
      <dgm:prSet/>
      <dgm:spPr/>
      <dgm:t>
        <a:bodyPr/>
        <a:lstStyle/>
        <a:p>
          <a:endParaRPr lang="uk-UA"/>
        </a:p>
      </dgm:t>
    </dgm:pt>
    <dgm:pt modelId="{62AEF5E3-10A4-40ED-9450-1071A38D01AE}">
      <dgm:prSet/>
      <dgm:spPr/>
      <dgm:t>
        <a:bodyPr/>
        <a:lstStyle/>
        <a:p>
          <a:pPr rtl="0"/>
          <a:r>
            <a:rPr lang="uk-UA" dirty="0"/>
            <a:t>Кримінальної відповідальності </a:t>
          </a:r>
        </a:p>
      </dgm:t>
    </dgm:pt>
    <dgm:pt modelId="{0F3C500C-F392-4055-8C13-E75865D87845}" type="parTrans" cxnId="{B0A61288-0EA0-4A85-B836-5C27CE3E47AA}">
      <dgm:prSet/>
      <dgm:spPr/>
      <dgm:t>
        <a:bodyPr/>
        <a:lstStyle/>
        <a:p>
          <a:endParaRPr lang="uk-UA"/>
        </a:p>
      </dgm:t>
    </dgm:pt>
    <dgm:pt modelId="{C7D6BE88-B80F-4107-9C0B-F7AA1F2DAED4}" type="sibTrans" cxnId="{B0A61288-0EA0-4A85-B836-5C27CE3E47AA}">
      <dgm:prSet/>
      <dgm:spPr/>
      <dgm:t>
        <a:bodyPr/>
        <a:lstStyle/>
        <a:p>
          <a:endParaRPr lang="uk-UA"/>
        </a:p>
      </dgm:t>
    </dgm:pt>
    <dgm:pt modelId="{333F678F-0775-4196-BCF4-8392D003CEE8}">
      <dgm:prSet/>
      <dgm:spPr/>
      <dgm:t>
        <a:bodyPr/>
        <a:lstStyle/>
        <a:p>
          <a:pPr rtl="0"/>
          <a:r>
            <a:rPr lang="uk-UA" dirty="0"/>
            <a:t>Адміністративної відповідальності</a:t>
          </a:r>
        </a:p>
      </dgm:t>
    </dgm:pt>
    <dgm:pt modelId="{59C0D622-D6CD-4336-9723-1FE92F48C85C}" type="parTrans" cxnId="{FA90072C-AE4F-4ED6-B144-55BA2495F7FA}">
      <dgm:prSet/>
      <dgm:spPr/>
      <dgm:t>
        <a:bodyPr/>
        <a:lstStyle/>
        <a:p>
          <a:endParaRPr lang="uk-UA"/>
        </a:p>
      </dgm:t>
    </dgm:pt>
    <dgm:pt modelId="{79A811C0-5497-4643-9673-8CCAC497DE1E}" type="sibTrans" cxnId="{FA90072C-AE4F-4ED6-B144-55BA2495F7FA}">
      <dgm:prSet/>
      <dgm:spPr/>
      <dgm:t>
        <a:bodyPr/>
        <a:lstStyle/>
        <a:p>
          <a:endParaRPr lang="uk-UA"/>
        </a:p>
      </dgm:t>
    </dgm:pt>
    <dgm:pt modelId="{4FA6380F-F69A-4496-8B56-3F41D3A37D96}">
      <dgm:prSet/>
      <dgm:spPr/>
      <dgm:t>
        <a:bodyPr/>
        <a:lstStyle/>
        <a:p>
          <a:pPr rtl="0"/>
          <a:r>
            <a:rPr lang="uk-UA" dirty="0"/>
            <a:t>Цивільно-правової</a:t>
          </a:r>
        </a:p>
        <a:p>
          <a:pPr rtl="0"/>
          <a:r>
            <a:rPr lang="uk-UA" dirty="0"/>
            <a:t>відповідальності</a:t>
          </a:r>
        </a:p>
      </dgm:t>
    </dgm:pt>
    <dgm:pt modelId="{D796049E-58EF-4741-93FC-34FD89CE0834}" type="parTrans" cxnId="{56D5744E-4692-4282-B7E0-09115BA1D70A}">
      <dgm:prSet/>
      <dgm:spPr/>
      <dgm:t>
        <a:bodyPr/>
        <a:lstStyle/>
        <a:p>
          <a:endParaRPr lang="uk-UA"/>
        </a:p>
      </dgm:t>
    </dgm:pt>
    <dgm:pt modelId="{6C54A50D-E186-40B7-83FC-FA9961664D2F}" type="sibTrans" cxnId="{56D5744E-4692-4282-B7E0-09115BA1D70A}">
      <dgm:prSet/>
      <dgm:spPr/>
      <dgm:t>
        <a:bodyPr/>
        <a:lstStyle/>
        <a:p>
          <a:endParaRPr lang="uk-UA"/>
        </a:p>
      </dgm:t>
    </dgm:pt>
    <dgm:pt modelId="{4BEB21FF-9F1F-428C-AD60-30BDDFA92062}">
      <dgm:prSet/>
      <dgm:spPr/>
      <dgm:t>
        <a:bodyPr/>
        <a:lstStyle/>
        <a:p>
          <a:pPr rtl="0"/>
          <a:r>
            <a:rPr lang="uk-UA" dirty="0"/>
            <a:t>Дисциплінарної відповідальності.</a:t>
          </a:r>
        </a:p>
      </dgm:t>
    </dgm:pt>
    <dgm:pt modelId="{FE1DB935-FC14-4322-ACB2-CA319E16B714}" type="parTrans" cxnId="{34EE323D-C799-477A-9B48-B953F46BA5A2}">
      <dgm:prSet/>
      <dgm:spPr/>
      <dgm:t>
        <a:bodyPr/>
        <a:lstStyle/>
        <a:p>
          <a:endParaRPr lang="uk-UA"/>
        </a:p>
      </dgm:t>
    </dgm:pt>
    <dgm:pt modelId="{AE6E2C31-E5A4-4FEB-9895-97FC096E7F85}" type="sibTrans" cxnId="{34EE323D-C799-477A-9B48-B953F46BA5A2}">
      <dgm:prSet/>
      <dgm:spPr/>
      <dgm:t>
        <a:bodyPr/>
        <a:lstStyle/>
        <a:p>
          <a:endParaRPr lang="uk-UA"/>
        </a:p>
      </dgm:t>
    </dgm:pt>
    <dgm:pt modelId="{5C1309E4-65DA-45AF-B4E1-CC8147D04F1A}">
      <dgm:prSet custT="1"/>
      <dgm:spPr/>
      <dgm:t>
        <a:bodyPr/>
        <a:lstStyle/>
        <a:p>
          <a:pPr rtl="0"/>
          <a:endParaRPr lang="uk-UA" sz="1000" dirty="0"/>
        </a:p>
      </dgm:t>
    </dgm:pt>
    <dgm:pt modelId="{61EA93B8-47DB-4A3B-97FC-A6B15CB4BBD8}" type="parTrans" cxnId="{F41635A3-9AE8-409D-84A8-FC1D1FA7E982}">
      <dgm:prSet/>
      <dgm:spPr/>
      <dgm:t>
        <a:bodyPr/>
        <a:lstStyle/>
        <a:p>
          <a:endParaRPr lang="uk-UA"/>
        </a:p>
      </dgm:t>
    </dgm:pt>
    <dgm:pt modelId="{03FA7247-2CDA-4F94-B825-896052E53CA2}" type="sibTrans" cxnId="{F41635A3-9AE8-409D-84A8-FC1D1FA7E982}">
      <dgm:prSet/>
      <dgm:spPr/>
      <dgm:t>
        <a:bodyPr/>
        <a:lstStyle/>
        <a:p>
          <a:endParaRPr lang="uk-UA"/>
        </a:p>
      </dgm:t>
    </dgm:pt>
    <dgm:pt modelId="{2AE112D9-DEF7-4B13-A206-3C95CD208633}" type="pres">
      <dgm:prSet presAssocID="{3B2A8944-9569-4B8C-9DCD-01B318DED618}" presName="compositeShape" presStyleCnt="0">
        <dgm:presLayoutVars>
          <dgm:chMax val="7"/>
          <dgm:dir/>
          <dgm:resizeHandles val="exact"/>
        </dgm:presLayoutVars>
      </dgm:prSet>
      <dgm:spPr/>
    </dgm:pt>
    <dgm:pt modelId="{E8323955-FF37-447F-A1D9-0289D3B87DCF}" type="pres">
      <dgm:prSet presAssocID="{9A4046EE-9769-4C92-AF03-7D7EAB7EF75E}" presName="circ1" presStyleLbl="vennNode1" presStyleIdx="0" presStyleCnt="6"/>
      <dgm:spPr/>
    </dgm:pt>
    <dgm:pt modelId="{8172D14D-AEC7-40A9-9E7F-FF50B9DE9BDC}" type="pres">
      <dgm:prSet presAssocID="{9A4046EE-9769-4C92-AF03-7D7EAB7EF75E}" presName="circ1Tx" presStyleLbl="revTx" presStyleIdx="0" presStyleCnt="0" custScaleX="150546">
        <dgm:presLayoutVars>
          <dgm:chMax val="0"/>
          <dgm:chPref val="0"/>
          <dgm:bulletEnabled val="1"/>
        </dgm:presLayoutVars>
      </dgm:prSet>
      <dgm:spPr/>
    </dgm:pt>
    <dgm:pt modelId="{34ED975C-0122-41C9-8EE4-9369EE014363}" type="pres">
      <dgm:prSet presAssocID="{62AEF5E3-10A4-40ED-9450-1071A38D01AE}" presName="circ2" presStyleLbl="vennNode1" presStyleIdx="1" presStyleCnt="6"/>
      <dgm:spPr/>
    </dgm:pt>
    <dgm:pt modelId="{12C36950-2C4A-41CA-AE66-FF047E5CD330}" type="pres">
      <dgm:prSet presAssocID="{62AEF5E3-10A4-40ED-9450-1071A38D01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F80847-C7E2-4462-A77A-A8EBF36128CF}" type="pres">
      <dgm:prSet presAssocID="{333F678F-0775-4196-BCF4-8392D003CEE8}" presName="circ3" presStyleLbl="vennNode1" presStyleIdx="2" presStyleCnt="6"/>
      <dgm:spPr/>
    </dgm:pt>
    <dgm:pt modelId="{4C7BD06F-BAFE-463A-B40F-0A7AFB64C0C7}" type="pres">
      <dgm:prSet presAssocID="{333F678F-0775-4196-BCF4-8392D003CEE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A8871B-018A-4A45-B106-812F80288B82}" type="pres">
      <dgm:prSet presAssocID="{4FA6380F-F69A-4496-8B56-3F41D3A37D96}" presName="circ4" presStyleLbl="vennNode1" presStyleIdx="3" presStyleCnt="6"/>
      <dgm:spPr/>
    </dgm:pt>
    <dgm:pt modelId="{287479A4-DF96-48C9-96AC-5455BA44D29B}" type="pres">
      <dgm:prSet presAssocID="{4FA6380F-F69A-4496-8B56-3F41D3A37D9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376158-C3CC-49AB-ADE2-8051264CBD55}" type="pres">
      <dgm:prSet presAssocID="{4BEB21FF-9F1F-428C-AD60-30BDDFA92062}" presName="circ5" presStyleLbl="vennNode1" presStyleIdx="4" presStyleCnt="6"/>
      <dgm:spPr/>
    </dgm:pt>
    <dgm:pt modelId="{822A511E-076F-47B7-B834-BAC856F7F824}" type="pres">
      <dgm:prSet presAssocID="{4BEB21FF-9F1F-428C-AD60-30BDDFA92062}" presName="circ5Tx" presStyleLbl="revTx" presStyleIdx="0" presStyleCnt="0" custScaleX="64056" custScaleY="104696">
        <dgm:presLayoutVars>
          <dgm:chMax val="0"/>
          <dgm:chPref val="0"/>
          <dgm:bulletEnabled val="1"/>
        </dgm:presLayoutVars>
      </dgm:prSet>
      <dgm:spPr/>
    </dgm:pt>
    <dgm:pt modelId="{A9CD72F3-F116-4B6D-B141-D836E29088BE}" type="pres">
      <dgm:prSet presAssocID="{5C1309E4-65DA-45AF-B4E1-CC8147D04F1A}" presName="circ6" presStyleLbl="vennNode1" presStyleIdx="5" presStyleCnt="6"/>
      <dgm:spPr/>
    </dgm:pt>
    <dgm:pt modelId="{AED26B21-0ACE-46D9-9CBF-BAA38D633173}" type="pres">
      <dgm:prSet presAssocID="{5C1309E4-65DA-45AF-B4E1-CC8147D04F1A}" presName="circ6Tx" presStyleLbl="revTx" presStyleIdx="0" presStyleCnt="0" custScaleX="104296">
        <dgm:presLayoutVars>
          <dgm:chMax val="0"/>
          <dgm:chPref val="0"/>
          <dgm:bulletEnabled val="1"/>
        </dgm:presLayoutVars>
      </dgm:prSet>
      <dgm:spPr/>
    </dgm:pt>
  </dgm:ptLst>
  <dgm:cxnLst>
    <dgm:cxn modelId="{FA90072C-AE4F-4ED6-B144-55BA2495F7FA}" srcId="{3B2A8944-9569-4B8C-9DCD-01B318DED618}" destId="{333F678F-0775-4196-BCF4-8392D003CEE8}" srcOrd="2" destOrd="0" parTransId="{59C0D622-D6CD-4336-9723-1FE92F48C85C}" sibTransId="{79A811C0-5497-4643-9673-8CCAC497DE1E}"/>
    <dgm:cxn modelId="{E90CD431-24E0-4DB6-BD55-99BAEECE023B}" type="presOf" srcId="{4FA6380F-F69A-4496-8B56-3F41D3A37D96}" destId="{287479A4-DF96-48C9-96AC-5455BA44D29B}" srcOrd="0" destOrd="0" presId="urn:microsoft.com/office/officeart/2005/8/layout/venn1"/>
    <dgm:cxn modelId="{34EE323D-C799-477A-9B48-B953F46BA5A2}" srcId="{3B2A8944-9569-4B8C-9DCD-01B318DED618}" destId="{4BEB21FF-9F1F-428C-AD60-30BDDFA92062}" srcOrd="4" destOrd="0" parTransId="{FE1DB935-FC14-4322-ACB2-CA319E16B714}" sibTransId="{AE6E2C31-E5A4-4FEB-9895-97FC096E7F85}"/>
    <dgm:cxn modelId="{D1A67A4C-FBC7-40D1-AA64-5F800C213A4A}" type="presOf" srcId="{3B2A8944-9569-4B8C-9DCD-01B318DED618}" destId="{2AE112D9-DEF7-4B13-A206-3C95CD208633}" srcOrd="0" destOrd="0" presId="urn:microsoft.com/office/officeart/2005/8/layout/venn1"/>
    <dgm:cxn modelId="{56D5744E-4692-4282-B7E0-09115BA1D70A}" srcId="{3B2A8944-9569-4B8C-9DCD-01B318DED618}" destId="{4FA6380F-F69A-4496-8B56-3F41D3A37D96}" srcOrd="3" destOrd="0" parTransId="{D796049E-58EF-4741-93FC-34FD89CE0834}" sibTransId="{6C54A50D-E186-40B7-83FC-FA9961664D2F}"/>
    <dgm:cxn modelId="{6A9CD66F-EE56-46C7-BCFA-1DEE892EBC94}" type="presOf" srcId="{9A4046EE-9769-4C92-AF03-7D7EAB7EF75E}" destId="{8172D14D-AEC7-40A9-9E7F-FF50B9DE9BDC}" srcOrd="0" destOrd="0" presId="urn:microsoft.com/office/officeart/2005/8/layout/venn1"/>
    <dgm:cxn modelId="{EA705C82-45F0-43C9-8DDF-2793397F5ADC}" type="presOf" srcId="{4BEB21FF-9F1F-428C-AD60-30BDDFA92062}" destId="{822A511E-076F-47B7-B834-BAC856F7F824}" srcOrd="0" destOrd="0" presId="urn:microsoft.com/office/officeart/2005/8/layout/venn1"/>
    <dgm:cxn modelId="{B0A61288-0EA0-4A85-B836-5C27CE3E47AA}" srcId="{3B2A8944-9569-4B8C-9DCD-01B318DED618}" destId="{62AEF5E3-10A4-40ED-9450-1071A38D01AE}" srcOrd="1" destOrd="0" parTransId="{0F3C500C-F392-4055-8C13-E75865D87845}" sibTransId="{C7D6BE88-B80F-4107-9C0B-F7AA1F2DAED4}"/>
    <dgm:cxn modelId="{F41635A3-9AE8-409D-84A8-FC1D1FA7E982}" srcId="{3B2A8944-9569-4B8C-9DCD-01B318DED618}" destId="{5C1309E4-65DA-45AF-B4E1-CC8147D04F1A}" srcOrd="5" destOrd="0" parTransId="{61EA93B8-47DB-4A3B-97FC-A6B15CB4BBD8}" sibTransId="{03FA7247-2CDA-4F94-B825-896052E53CA2}"/>
    <dgm:cxn modelId="{4717D6A3-B535-4D40-BB2B-182F422148D4}" type="presOf" srcId="{5C1309E4-65DA-45AF-B4E1-CC8147D04F1A}" destId="{AED26B21-0ACE-46D9-9CBF-BAA38D633173}" srcOrd="0" destOrd="0" presId="urn:microsoft.com/office/officeart/2005/8/layout/venn1"/>
    <dgm:cxn modelId="{C3F3E2AF-19D8-4BDF-84FB-2D794C16761F}" type="presOf" srcId="{333F678F-0775-4196-BCF4-8392D003CEE8}" destId="{4C7BD06F-BAFE-463A-B40F-0A7AFB64C0C7}" srcOrd="0" destOrd="0" presId="urn:microsoft.com/office/officeart/2005/8/layout/venn1"/>
    <dgm:cxn modelId="{F0BCC9B4-79EF-4E93-BA37-0F4B4A9E3688}" srcId="{3B2A8944-9569-4B8C-9DCD-01B318DED618}" destId="{9A4046EE-9769-4C92-AF03-7D7EAB7EF75E}" srcOrd="0" destOrd="0" parTransId="{16B477FF-0807-466C-80C9-5A78277B6411}" sibTransId="{10669391-DD17-4747-966E-F0DECD65C77F}"/>
    <dgm:cxn modelId="{3EE5FBDC-52F8-46DE-B5C6-A923CB80A8B7}" type="presOf" srcId="{62AEF5E3-10A4-40ED-9450-1071A38D01AE}" destId="{12C36950-2C4A-41CA-AE66-FF047E5CD330}" srcOrd="0" destOrd="0" presId="urn:microsoft.com/office/officeart/2005/8/layout/venn1"/>
    <dgm:cxn modelId="{853763FA-7374-4955-BC59-B0CCE53C676B}" type="presParOf" srcId="{2AE112D9-DEF7-4B13-A206-3C95CD208633}" destId="{E8323955-FF37-447F-A1D9-0289D3B87DCF}" srcOrd="0" destOrd="0" presId="urn:microsoft.com/office/officeart/2005/8/layout/venn1"/>
    <dgm:cxn modelId="{7757AF38-8B07-41E9-A83E-F7D3218BDF92}" type="presParOf" srcId="{2AE112D9-DEF7-4B13-A206-3C95CD208633}" destId="{8172D14D-AEC7-40A9-9E7F-FF50B9DE9BDC}" srcOrd="1" destOrd="0" presId="urn:microsoft.com/office/officeart/2005/8/layout/venn1"/>
    <dgm:cxn modelId="{66F8FB04-1899-4EEF-8D26-B4AD2C1643B9}" type="presParOf" srcId="{2AE112D9-DEF7-4B13-A206-3C95CD208633}" destId="{34ED975C-0122-41C9-8EE4-9369EE014363}" srcOrd="2" destOrd="0" presId="urn:microsoft.com/office/officeart/2005/8/layout/venn1"/>
    <dgm:cxn modelId="{773BB1E2-CF60-443B-BADB-7BC3967FB665}" type="presParOf" srcId="{2AE112D9-DEF7-4B13-A206-3C95CD208633}" destId="{12C36950-2C4A-41CA-AE66-FF047E5CD330}" srcOrd="3" destOrd="0" presId="urn:microsoft.com/office/officeart/2005/8/layout/venn1"/>
    <dgm:cxn modelId="{1827AFA1-37FF-41BE-A114-D32669415E32}" type="presParOf" srcId="{2AE112D9-DEF7-4B13-A206-3C95CD208633}" destId="{37F80847-C7E2-4462-A77A-A8EBF36128CF}" srcOrd="4" destOrd="0" presId="urn:microsoft.com/office/officeart/2005/8/layout/venn1"/>
    <dgm:cxn modelId="{2EE2CC00-F8EF-4DEC-A0A6-52DCD30CA7F9}" type="presParOf" srcId="{2AE112D9-DEF7-4B13-A206-3C95CD208633}" destId="{4C7BD06F-BAFE-463A-B40F-0A7AFB64C0C7}" srcOrd="5" destOrd="0" presId="urn:microsoft.com/office/officeart/2005/8/layout/venn1"/>
    <dgm:cxn modelId="{72418679-DB5D-477F-83AA-CC9CEF79FD60}" type="presParOf" srcId="{2AE112D9-DEF7-4B13-A206-3C95CD208633}" destId="{55A8871B-018A-4A45-B106-812F80288B82}" srcOrd="6" destOrd="0" presId="urn:microsoft.com/office/officeart/2005/8/layout/venn1"/>
    <dgm:cxn modelId="{7546F418-0212-480B-853C-52AE32988610}" type="presParOf" srcId="{2AE112D9-DEF7-4B13-A206-3C95CD208633}" destId="{287479A4-DF96-48C9-96AC-5455BA44D29B}" srcOrd="7" destOrd="0" presId="urn:microsoft.com/office/officeart/2005/8/layout/venn1"/>
    <dgm:cxn modelId="{D9CCF8FA-421B-4724-A640-BB553A3276B4}" type="presParOf" srcId="{2AE112D9-DEF7-4B13-A206-3C95CD208633}" destId="{B6376158-C3CC-49AB-ADE2-8051264CBD55}" srcOrd="8" destOrd="0" presId="urn:microsoft.com/office/officeart/2005/8/layout/venn1"/>
    <dgm:cxn modelId="{799F23C0-18C5-4CC8-8AC5-904BAFC4C25A}" type="presParOf" srcId="{2AE112D9-DEF7-4B13-A206-3C95CD208633}" destId="{822A511E-076F-47B7-B834-BAC856F7F824}" srcOrd="9" destOrd="0" presId="urn:microsoft.com/office/officeart/2005/8/layout/venn1"/>
    <dgm:cxn modelId="{8027E01D-B36D-4A3D-AC9E-50745C6063B2}" type="presParOf" srcId="{2AE112D9-DEF7-4B13-A206-3C95CD208633}" destId="{A9CD72F3-F116-4B6D-B141-D836E29088BE}" srcOrd="10" destOrd="0" presId="urn:microsoft.com/office/officeart/2005/8/layout/venn1"/>
    <dgm:cxn modelId="{B20C8BC2-04CF-4E7C-BB36-6FD11EDD2D6E}" type="presParOf" srcId="{2AE112D9-DEF7-4B13-A206-3C95CD208633}" destId="{AED26B21-0ACE-46D9-9CBF-BAA38D63317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23955-FF37-447F-A1D9-0289D3B87DCF}">
      <dsp:nvSpPr>
        <dsp:cNvPr id="0" name=""/>
        <dsp:cNvSpPr/>
      </dsp:nvSpPr>
      <dsp:spPr>
        <a:xfrm>
          <a:off x="3727560" y="946224"/>
          <a:ext cx="1267661" cy="1267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72D14D-AEC7-40A9-9E7F-FF50B9DE9BDC}">
      <dsp:nvSpPr>
        <dsp:cNvPr id="0" name=""/>
        <dsp:cNvSpPr/>
      </dsp:nvSpPr>
      <dsp:spPr>
        <a:xfrm>
          <a:off x="3168633" y="0"/>
          <a:ext cx="2385517" cy="8631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Положеннями </a:t>
          </a:r>
          <a:r>
            <a:rPr lang="uk-UA" sz="900" kern="1200" dirty="0">
              <a:hlinkClick xmlns:r="http://schemas.openxmlformats.org/officeDocument/2006/relationships" r:id="rId1"/>
            </a:rPr>
            <a:t>ч. 1 ст. 65 Закону України "Про запобігання корупції"</a:t>
          </a:r>
          <a:r>
            <a:rPr lang="uk-UA" sz="900" kern="1200" dirty="0"/>
            <a:t> встановлено правило, згідно з яким за вчинення корупційних або пов'язаних із корупцією правопорушень особи, зазначені в </a:t>
          </a:r>
          <a:r>
            <a:rPr lang="uk-UA" sz="900" kern="1200" dirty="0">
              <a:hlinkClick xmlns:r="http://schemas.openxmlformats.org/officeDocument/2006/relationships" r:id="rId1"/>
            </a:rPr>
            <a:t>ч. 1 ст. 3 цього Закону</a:t>
          </a:r>
          <a:r>
            <a:rPr lang="uk-UA" sz="900" kern="1200" dirty="0"/>
            <a:t>, підлягають притягненню до</a:t>
          </a:r>
        </a:p>
      </dsp:txBody>
      <dsp:txXfrm>
        <a:off x="3168633" y="0"/>
        <a:ext cx="2385517" cy="863193"/>
      </dsp:txXfrm>
    </dsp:sp>
    <dsp:sp modelId="{34ED975C-0122-41C9-8EE4-9369EE014363}">
      <dsp:nvSpPr>
        <dsp:cNvPr id="0" name=""/>
        <dsp:cNvSpPr/>
      </dsp:nvSpPr>
      <dsp:spPr>
        <a:xfrm>
          <a:off x="4139022" y="1183808"/>
          <a:ext cx="1267661" cy="1267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C36950-2C4A-41CA-AE66-FF047E5CD330}">
      <dsp:nvSpPr>
        <dsp:cNvPr id="0" name=""/>
        <dsp:cNvSpPr/>
      </dsp:nvSpPr>
      <dsp:spPr>
        <a:xfrm>
          <a:off x="5500702" y="822089"/>
          <a:ext cx="1501650" cy="9454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Кримінальної відповідальності </a:t>
          </a:r>
        </a:p>
      </dsp:txBody>
      <dsp:txXfrm>
        <a:off x="5500702" y="822089"/>
        <a:ext cx="1501650" cy="945402"/>
      </dsp:txXfrm>
    </dsp:sp>
    <dsp:sp modelId="{37F80847-C7E2-4462-A77A-A8EBF36128CF}">
      <dsp:nvSpPr>
        <dsp:cNvPr id="0" name=""/>
        <dsp:cNvSpPr/>
      </dsp:nvSpPr>
      <dsp:spPr>
        <a:xfrm>
          <a:off x="4139022" y="1658976"/>
          <a:ext cx="1267661" cy="1267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7BD06F-BAFE-463A-B40F-0A7AFB64C0C7}">
      <dsp:nvSpPr>
        <dsp:cNvPr id="0" name=""/>
        <dsp:cNvSpPr/>
      </dsp:nvSpPr>
      <dsp:spPr>
        <a:xfrm>
          <a:off x="5500702" y="2231972"/>
          <a:ext cx="1501650" cy="10563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Адміністративної відповідальності</a:t>
          </a:r>
        </a:p>
      </dsp:txBody>
      <dsp:txXfrm>
        <a:off x="5500702" y="2231972"/>
        <a:ext cx="1501650" cy="1056384"/>
      </dsp:txXfrm>
    </dsp:sp>
    <dsp:sp modelId="{55A8871B-018A-4A45-B106-812F80288B82}">
      <dsp:nvSpPr>
        <dsp:cNvPr id="0" name=""/>
        <dsp:cNvSpPr/>
      </dsp:nvSpPr>
      <dsp:spPr>
        <a:xfrm>
          <a:off x="3727560" y="1896970"/>
          <a:ext cx="1267661" cy="1267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7479A4-DF96-48C9-96AC-5455BA44D29B}">
      <dsp:nvSpPr>
        <dsp:cNvPr id="0" name=""/>
        <dsp:cNvSpPr/>
      </dsp:nvSpPr>
      <dsp:spPr>
        <a:xfrm>
          <a:off x="3569103" y="3247252"/>
          <a:ext cx="1584576" cy="8631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Цивільно-правової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відповідальності</a:t>
          </a:r>
        </a:p>
      </dsp:txBody>
      <dsp:txXfrm>
        <a:off x="3569103" y="3247252"/>
        <a:ext cx="1584576" cy="863193"/>
      </dsp:txXfrm>
    </dsp:sp>
    <dsp:sp modelId="{B6376158-C3CC-49AB-ADE2-8051264CBD55}">
      <dsp:nvSpPr>
        <dsp:cNvPr id="0" name=""/>
        <dsp:cNvSpPr/>
      </dsp:nvSpPr>
      <dsp:spPr>
        <a:xfrm>
          <a:off x="3316099" y="1658976"/>
          <a:ext cx="1267661" cy="1267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2A511E-076F-47B7-B834-BAC856F7F824}">
      <dsp:nvSpPr>
        <dsp:cNvPr id="0" name=""/>
        <dsp:cNvSpPr/>
      </dsp:nvSpPr>
      <dsp:spPr>
        <a:xfrm>
          <a:off x="1990306" y="2207168"/>
          <a:ext cx="961897" cy="11059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Дисциплінарної відповідальності.</a:t>
          </a:r>
        </a:p>
      </dsp:txBody>
      <dsp:txXfrm>
        <a:off x="1990306" y="2207168"/>
        <a:ext cx="961897" cy="1105992"/>
      </dsp:txXfrm>
    </dsp:sp>
    <dsp:sp modelId="{A9CD72F3-F116-4B6D-B141-D836E29088BE}">
      <dsp:nvSpPr>
        <dsp:cNvPr id="0" name=""/>
        <dsp:cNvSpPr/>
      </dsp:nvSpPr>
      <dsp:spPr>
        <a:xfrm>
          <a:off x="3316099" y="1183808"/>
          <a:ext cx="1267661" cy="1267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D26B21-0ACE-46D9-9CBF-BAA38D633173}">
      <dsp:nvSpPr>
        <dsp:cNvPr id="0" name=""/>
        <dsp:cNvSpPr/>
      </dsp:nvSpPr>
      <dsp:spPr>
        <a:xfrm>
          <a:off x="1688174" y="822089"/>
          <a:ext cx="1566161" cy="10563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 dirty="0"/>
        </a:p>
      </dsp:txBody>
      <dsp:txXfrm>
        <a:off x="1688174" y="822089"/>
        <a:ext cx="1566161" cy="1056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4258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114" y="400594"/>
            <a:ext cx="8482149" cy="2673531"/>
          </a:xfrm>
        </p:spPr>
        <p:txBody>
          <a:bodyPr/>
          <a:lstStyle/>
          <a:p>
            <a:pPr algn="ctr"/>
            <a:r>
              <a:rPr lang="ru-RU" sz="3200" b="1" dirty="0"/>
              <a:t>ВІДПОВІДАЛЬНІСТЬ ЗА ВЧИНЕННЯ КОРУПЦІЙНОГО ПРАВОПОРУШЕННЯ: </a:t>
            </a:r>
            <a:br>
              <a:rPr lang="ru-RU" sz="3200" b="1" dirty="0"/>
            </a:br>
            <a:r>
              <a:rPr lang="ru-RU" sz="3200" b="1" dirty="0"/>
              <a:t>ПОНЯТТЯ ТА ВИДИ</a:t>
            </a:r>
            <a:br>
              <a:rPr lang="ru-RU" sz="3200" b="1" dirty="0"/>
            </a:br>
            <a:br>
              <a:rPr lang="ru-RU" sz="2000" dirty="0"/>
            </a:br>
            <a:r>
              <a:rPr lang="uk-UA" sz="2000" dirty="0"/>
              <a:t>Лектор – </a:t>
            </a:r>
            <a:br>
              <a:rPr lang="uk-UA" sz="2000" dirty="0"/>
            </a:br>
            <a:r>
              <a:rPr lang="uk-UA" sz="2000" dirty="0" err="1"/>
              <a:t>д.ю.н</a:t>
            </a:r>
            <a:r>
              <a:rPr lang="uk-UA" sz="2000" dirty="0"/>
              <a:t>., проф. Ірина ЛУКАСЕВИЧ-КРУТНИК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924593" y="4162697"/>
            <a:ext cx="6626597" cy="1354183"/>
          </a:xfrm>
        </p:spPr>
        <p:txBody>
          <a:bodyPr>
            <a:normAutofit/>
          </a:bodyPr>
          <a:lstStyle/>
          <a:p>
            <a:pPr algn="ctr"/>
            <a:endParaRPr lang="uk-UA" dirty="0"/>
          </a:p>
        </p:txBody>
      </p:sp>
      <p:pic>
        <p:nvPicPr>
          <p:cNvPr id="4" name="Picture 2" descr="Корупційне правопорушення? Довірте свій захист професіоналу! – стаття від  Слинько та партнер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09" y="2872115"/>
            <a:ext cx="7088778" cy="33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4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Кримінальна відповідальність за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корупцією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Переліку правопорушень, пов'язаних із корупцією, за які передбачено притягнення особи до кримінальної відповідальності, законом про кримінальну відповідальність не передбачено. Виходячи з визначення самого поняття такого правопорушення, кримінальна відповідальність за його вчинення може настати тільки у випадку порушення встановлених </a:t>
            </a:r>
            <a:r>
              <a:rPr lang="uk-UA" dirty="0">
                <a:hlinkClick r:id="rId2"/>
              </a:rPr>
              <a:t>Законом України "Про запобігання корупції"</a:t>
            </a:r>
            <a:r>
              <a:rPr lang="uk-UA" dirty="0"/>
              <a:t> вимог, заборон та обмежень суб'єктами, які повинні їх дотримуватися (виконувати), у разі якщо таке порушення містить ознаки складу кримінального правопорушення, передбаченого </a:t>
            </a:r>
            <a:r>
              <a:rPr lang="uk-UA" dirty="0">
                <a:hlinkClick r:id="rId2"/>
              </a:rPr>
              <a:t>Особливою частиною КК України</a:t>
            </a:r>
            <a:r>
              <a:rPr lang="uk-UA" dirty="0"/>
              <a:t>, </a:t>
            </a:r>
            <a:r>
              <a:rPr lang="uk-UA" b="1" dirty="0"/>
              <a:t>за умови, якщо немає ознак корупції</a:t>
            </a:r>
            <a:r>
              <a:rPr lang="uk-UA" dirty="0"/>
              <a:t>. Єдиною правовою нормою кримінального закону, за якою на цей час чітко передбачено кримінальну відповідальність за порушення вимог </a:t>
            </a:r>
            <a:r>
              <a:rPr lang="uk-UA" dirty="0">
                <a:hlinkClick r:id="rId2"/>
              </a:rPr>
              <a:t>Закону України "Про запобігання корупції"</a:t>
            </a:r>
            <a:r>
              <a:rPr lang="uk-UA" dirty="0"/>
              <a:t>, залишається </a:t>
            </a:r>
            <a:r>
              <a:rPr lang="uk-UA" dirty="0">
                <a:hlinkClick r:id="rId2"/>
              </a:rPr>
              <a:t>ст. 172 КК України</a:t>
            </a:r>
            <a:r>
              <a:rPr lang="uk-UA" dirty="0"/>
              <a:t> (грубе порушення законодавства про працю), оскільки </a:t>
            </a:r>
            <a:r>
              <a:rPr lang="uk-UA" dirty="0">
                <a:hlinkClick r:id="rId2"/>
              </a:rPr>
              <a:t>ст. 366</a:t>
            </a:r>
            <a:r>
              <a:rPr lang="uk-UA" baseline="30000" dirty="0">
                <a:hlinkClick r:id="rId2"/>
              </a:rPr>
              <a:t>1</a:t>
            </a:r>
            <a:r>
              <a:rPr lang="uk-UA" dirty="0">
                <a:hlinkClick r:id="rId2"/>
              </a:rPr>
              <a:t> КК України</a:t>
            </a:r>
            <a:r>
              <a:rPr lang="uk-UA" dirty="0"/>
              <a:t> (декларування недостовірної інформації) </a:t>
            </a:r>
            <a:r>
              <a:rPr lang="uk-UA" dirty="0">
                <a:hlinkClick r:id="rId2"/>
              </a:rPr>
              <a:t>Рішенням Конституційного Суду України</a:t>
            </a:r>
            <a:r>
              <a:rPr lang="uk-UA" dirty="0"/>
              <a:t> визнано неконституційною.</a:t>
            </a:r>
          </a:p>
        </p:txBody>
      </p:sp>
    </p:spTree>
    <p:extLst>
      <p:ext uri="{BB962C8B-B14F-4D97-AF65-F5344CB8AC3E}">
        <p14:creationId xmlns:p14="http://schemas.microsoft.com/office/powerpoint/2010/main" val="58280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media.slovoidilo.ua/media/infographics/14/138765/skilky-korupczijnyx-zlochyniv-znaxodyat-orhany_ru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3" y="609600"/>
            <a:ext cx="9134086" cy="5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1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Адміністративна відповідальність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470895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uk-UA" dirty="0"/>
              <a:t>Цей вид юридичної відповідальності застосовують лише до правопорушень, пов'язаних із корупцією, тоді як застосування його до корупційних правопорушень не передбачено. Адміністративні правопорушення законодавець виділив в окрему главу – </a:t>
            </a:r>
            <a:r>
              <a:rPr lang="uk-UA" dirty="0">
                <a:hlinkClick r:id="rId2"/>
              </a:rPr>
              <a:t>13-А</a:t>
            </a:r>
            <a:r>
              <a:rPr lang="uk-UA" dirty="0"/>
              <a:t> (адміністративні правопорушення, пов'язані з корупцією) Кодексу України про адміністративні правопорушення (далі – КУпАП), яка містить такі статті: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4</a:t>
            </a:r>
            <a:r>
              <a:rPr lang="uk-UA" dirty="0"/>
              <a:t> (порушення обмежень щодо сумісництва та суміщення з іншими видами діяльності),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5</a:t>
            </a:r>
            <a:r>
              <a:rPr lang="uk-UA" dirty="0"/>
              <a:t> (порушення встановлених законом обмежень щодо одержання подарунків),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6</a:t>
            </a:r>
            <a:r>
              <a:rPr lang="uk-UA" dirty="0"/>
              <a:t> (порушення вимог фінансового контролю),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7</a:t>
            </a:r>
            <a:r>
              <a:rPr lang="uk-UA" dirty="0"/>
              <a:t> (порушення вимог щодо запобігання та врегулювання конфлікту інтересів),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8</a:t>
            </a:r>
            <a:r>
              <a:rPr lang="uk-UA" dirty="0"/>
              <a:t> (незаконне використання інформації, що стала відома особі у зв'язку з виконанням службових або інших визначених законом повноважень),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8-1</a:t>
            </a:r>
            <a:r>
              <a:rPr lang="uk-UA" dirty="0"/>
              <a:t> (порушення встановлених законом обмежень після припинення повноважень члена Національної комісії, що здійснює державне регулювання у сферах енергетики та комунальних послуг),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9</a:t>
            </a:r>
            <a:r>
              <a:rPr lang="uk-UA" baseline="30000" dirty="0"/>
              <a:t> </a:t>
            </a:r>
            <a:r>
              <a:rPr lang="uk-UA" dirty="0"/>
              <a:t>(невжиття заходів щодо протидії корупції) </a:t>
            </a:r>
            <a:endParaRPr lang="en-US" dirty="0"/>
          </a:p>
          <a:p>
            <a:pPr fontAlgn="base"/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9-1</a:t>
            </a:r>
            <a:r>
              <a:rPr lang="uk-UA" dirty="0"/>
              <a:t> (порушення заборони розміщення ставок на спорт, пов'язаних із маніпулюванням офіційним спортивним змаганням),</a:t>
            </a:r>
            <a:endParaRPr lang="en-US" dirty="0"/>
          </a:p>
          <a:p>
            <a:pPr fontAlgn="base"/>
            <a:r>
              <a:rPr lang="uk-UA" dirty="0"/>
              <a:t> </a:t>
            </a:r>
            <a:r>
              <a:rPr lang="uk-UA" dirty="0">
                <a:hlinkClick r:id="rId2"/>
              </a:rPr>
              <a:t>172</a:t>
            </a:r>
            <a:r>
              <a:rPr lang="uk-UA" baseline="30000" dirty="0">
                <a:hlinkClick r:id="rId2"/>
              </a:rPr>
              <a:t>9-2</a:t>
            </a:r>
            <a:r>
              <a:rPr lang="uk-UA" dirty="0"/>
              <a:t> (порушення законодавства у сфері оцінки впливу на довкілля).</a:t>
            </a:r>
          </a:p>
        </p:txBody>
      </p:sp>
    </p:spTree>
    <p:extLst>
      <p:ext uri="{BB962C8B-B14F-4D97-AF65-F5344CB8AC3E}">
        <p14:creationId xmlns:p14="http://schemas.microsoft.com/office/powerpoint/2010/main" val="346920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Адміністративна відповідальність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/>
              <a:t>Аналіз санкцій статей </a:t>
            </a:r>
            <a:r>
              <a:rPr lang="uk-UA" dirty="0">
                <a:hlinkClick r:id="rId2"/>
              </a:rPr>
              <a:t>глави 13-А КУпАП</a:t>
            </a:r>
            <a:r>
              <a:rPr lang="uk-UA" dirty="0"/>
              <a:t> дає змогу зробити висновок, що до всіх без винятку правопорушень, пов'язаних із корупцією, підлягає застосуванню адміністративне стягнення у вигляді штрафу, мінімальний розмір якого варіюється від 50 </a:t>
            </a:r>
            <a:r>
              <a:rPr lang="uk-UA" dirty="0" err="1"/>
              <a:t>нмдг</a:t>
            </a:r>
            <a:r>
              <a:rPr lang="uk-UA" dirty="0"/>
              <a:t> (ч. 1 </a:t>
            </a:r>
            <a:r>
              <a:rPr lang="uk-UA" dirty="0">
                <a:hlinkClick r:id="rId2"/>
              </a:rPr>
              <a:t>ст. 172</a:t>
            </a:r>
            <a:r>
              <a:rPr lang="uk-UA" baseline="30000" dirty="0">
                <a:hlinkClick r:id="rId2"/>
              </a:rPr>
              <a:t>6 </a:t>
            </a:r>
            <a:r>
              <a:rPr lang="uk-UA" dirty="0">
                <a:hlinkClick r:id="rId2"/>
              </a:rPr>
              <a:t>КУпАП</a:t>
            </a:r>
            <a:r>
              <a:rPr lang="uk-UA" dirty="0"/>
              <a:t>) до 2500 </a:t>
            </a:r>
            <a:r>
              <a:rPr lang="uk-UA" dirty="0" err="1"/>
              <a:t>нмдг</a:t>
            </a:r>
            <a:r>
              <a:rPr lang="uk-UA" dirty="0"/>
              <a:t> (ч. 2 </a:t>
            </a:r>
            <a:r>
              <a:rPr lang="uk-UA" dirty="0">
                <a:hlinkClick r:id="rId2"/>
              </a:rPr>
              <a:t>ст. 172</a:t>
            </a:r>
            <a:r>
              <a:rPr lang="uk-UA" baseline="30000" dirty="0">
                <a:hlinkClick r:id="rId2"/>
              </a:rPr>
              <a:t>8</a:t>
            </a:r>
            <a:r>
              <a:rPr lang="uk-UA" dirty="0">
                <a:hlinkClick r:id="rId2"/>
              </a:rPr>
              <a:t> КУпАП</a:t>
            </a:r>
            <a:r>
              <a:rPr lang="uk-UA" dirty="0"/>
              <a:t>). Більшість санкцій цих статей передбачає також застосування до порушника додаткового виду адміністративного стягнення у вигляді конфіскації грошей (винагороди, доходу), одержаних внаслідок адміністративного правопорушення, та/або позбавлення права обіймати певні посади чи займатися певною діяльністю строком на 1 рік.</a:t>
            </a:r>
          </a:p>
          <a:p>
            <a:pPr fontAlgn="base"/>
            <a:r>
              <a:rPr lang="uk-UA" i="1" dirty="0"/>
              <a:t>!!!!!!!!   Важливо, що адміністративне стягнення за вчинення правопорушення, пов'язаного з корупцією, відповідно до приписів ч. 4 </a:t>
            </a:r>
            <a:r>
              <a:rPr lang="uk-UA" i="1" dirty="0">
                <a:hlinkClick r:id="rId2"/>
              </a:rPr>
              <a:t>ст. 38 КУпАП</a:t>
            </a:r>
            <a:r>
              <a:rPr lang="uk-UA" i="1" dirty="0"/>
              <a:t>, може бути накладено протягом шести місяців із дня його виявлення, але не пізніше двох років із дня його вчинення.</a:t>
            </a:r>
            <a:endParaRPr lang="uk-UA" dirty="0"/>
          </a:p>
          <a:p>
            <a:pPr fontAlgn="base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444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ДИСЦИПЛІНАРНА ВІДПОВІДАЛЬНІСТЬ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uk-UA" dirty="0"/>
              <a:t>Застосування такого виду юридичної відповідальності, як дисциплінарна, згаданим вище </a:t>
            </a:r>
            <a:r>
              <a:rPr lang="uk-UA" dirty="0">
                <a:hlinkClick r:id="rId2"/>
              </a:rPr>
              <a:t>Законом</a:t>
            </a:r>
            <a:r>
              <a:rPr lang="uk-UA" dirty="0"/>
              <a:t> передбачене як до корупційних, так і до пов'язаних із корупцією правопорушень. В Україні немає єдиного кодифікованого нормативно-правового </a:t>
            </a:r>
            <a:r>
              <a:rPr lang="uk-UA" dirty="0" err="1"/>
              <a:t>акта</a:t>
            </a:r>
            <a:r>
              <a:rPr lang="uk-UA" dirty="0"/>
              <a:t>, який передбачав би процедуру притягнення особи, зокрема такої, яка вчинила корупційне чи пов'язане з корупцією правопорушення, до дисциплінарної відповідальності. На цей час підставою для застосування дисциплінарної відповідальності за вказані правопорушення є </a:t>
            </a:r>
            <a:r>
              <a:rPr lang="uk-UA" dirty="0">
                <a:hlinkClick r:id="rId2"/>
              </a:rPr>
              <a:t>Кодекс законів про працю України</a:t>
            </a:r>
            <a:r>
              <a:rPr lang="uk-UA" dirty="0"/>
              <a:t> (далі – КЗпП України) і спеціальні нормативно-правові акти: дисциплінарні статути, закони для відповідних категорій службових осіб, положення тощо. Особливістю такого виду відповідальності є те, що вирішення питання про застосування дисциплінарного стягнення до особи, винної в учиненні дисциплінарного проступку, покладено не на суд (як в інших видах юридичної відповідальності), а на керівника установи (особу, у якої правопорушник перебуває в безпосередньому підпорядкуванні по службі) і це рішення про притягнення до дисциплінарної відповідальності оформлюють відповідним наказом.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523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ДИСЦИПЛІНАРНА ВІДПОВІДАЛЬНІСТЬ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Щодо приписів загального нормативно-правового </a:t>
            </a:r>
            <a:r>
              <a:rPr lang="uk-UA" dirty="0" err="1"/>
              <a:t>акта</a:t>
            </a:r>
            <a:r>
              <a:rPr lang="uk-UA" dirty="0"/>
              <a:t>, яким урегульовано, зокрема, питання притягнення працівника до дисциплінарної відповідальності, слід відзначити ч. 1 </a:t>
            </a:r>
            <a:r>
              <a:rPr lang="uk-UA" dirty="0">
                <a:hlinkClick r:id="rId2"/>
              </a:rPr>
              <a:t>ст. 147 КЗпП України</a:t>
            </a:r>
            <a:r>
              <a:rPr lang="uk-UA" dirty="0"/>
              <a:t>, якою передбачено застосування до працівника за порушення трудової дисципліни такого заходу стягнення, як </a:t>
            </a:r>
          </a:p>
          <a:p>
            <a:r>
              <a:rPr lang="uk-UA" dirty="0"/>
              <a:t>догана або </a:t>
            </a:r>
          </a:p>
          <a:p>
            <a:r>
              <a:rPr lang="uk-UA" dirty="0"/>
              <a:t>звільнення. </a:t>
            </a:r>
          </a:p>
          <a:p>
            <a:r>
              <a:rPr lang="uk-UA" dirty="0"/>
              <a:t>Водночас ч. 2 цієї статті встановлено, що законодавством, статутами й положеннями про дисципліну можуть бути передбачені для окремих категорій працівників і інші дисциплінарні стягнення </a:t>
            </a:r>
          </a:p>
          <a:p>
            <a:r>
              <a:rPr lang="uk-UA" dirty="0"/>
              <a:t>(зауваження, </a:t>
            </a:r>
          </a:p>
          <a:p>
            <a:r>
              <a:rPr lang="uk-UA" dirty="0"/>
              <a:t>попередження про неповну службову відповідність).</a:t>
            </a:r>
          </a:p>
        </p:txBody>
      </p:sp>
    </p:spTree>
    <p:extLst>
      <p:ext uri="{BB962C8B-B14F-4D97-AF65-F5344CB8AC3E}">
        <p14:creationId xmlns:p14="http://schemas.microsoft.com/office/powerpoint/2010/main" val="350814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ДИСЦИПЛІНАРНА ВІДПОВІДАЛЬНІСТЬ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/>
              <a:t>На цей час немає чіткого переліку корупційних правопорушень і правопорушень, пов'язаних із корупцією, за які винну особу можна притягти до дисциплінарної відповідальності.</a:t>
            </a:r>
          </a:p>
          <a:p>
            <a:pPr fontAlgn="base"/>
            <a:r>
              <a:rPr lang="uk-UA" dirty="0"/>
              <a:t>Як приклад, до дисциплінарної відповідальності за правопорушення, пов'язані з корупцією, може бути притягнута особа, яка порушила такі вимоги та обмеження, передбачені </a:t>
            </a:r>
            <a:r>
              <a:rPr lang="uk-UA" dirty="0">
                <a:hlinkClick r:id="rId2"/>
              </a:rPr>
              <a:t>Законом України "Про запобігання корупції"</a:t>
            </a:r>
            <a:r>
              <a:rPr lang="uk-UA" dirty="0"/>
              <a:t>: обмеження щодо використання службових повноважень чи свого становища (</a:t>
            </a:r>
            <a:r>
              <a:rPr lang="uk-UA" dirty="0">
                <a:hlinkClick r:id="rId2"/>
              </a:rPr>
              <a:t>ст. 22</a:t>
            </a:r>
            <a:r>
              <a:rPr lang="uk-UA" dirty="0"/>
              <a:t>); обмеження щодо одержання подарунків (</a:t>
            </a:r>
            <a:r>
              <a:rPr lang="uk-UA" dirty="0">
                <a:hlinkClick r:id="rId2"/>
              </a:rPr>
              <a:t>ст. 23</a:t>
            </a:r>
            <a:r>
              <a:rPr lang="uk-UA" dirty="0"/>
              <a:t>); обмеження щодо сумісництва та суміщення з іншими видами діяльності (</a:t>
            </a:r>
            <a:r>
              <a:rPr lang="uk-UA" dirty="0">
                <a:hlinkClick r:id="rId2"/>
              </a:rPr>
              <a:t>ст. 25</a:t>
            </a:r>
            <a:r>
              <a:rPr lang="uk-UA" dirty="0"/>
              <a:t>); обмеження після припинення діяльності, пов'язаної з виконанням функцій держави, місцевого самоврядування (</a:t>
            </a:r>
            <a:r>
              <a:rPr lang="uk-UA" dirty="0">
                <a:hlinkClick r:id="rId2"/>
              </a:rPr>
              <a:t>ст. 26</a:t>
            </a:r>
            <a:r>
              <a:rPr lang="uk-UA" dirty="0"/>
              <a:t>); обмеження спільної роботи близьких осіб (</a:t>
            </a:r>
            <a:r>
              <a:rPr lang="uk-UA" dirty="0">
                <a:hlinkClick r:id="rId2"/>
              </a:rPr>
              <a:t>ст. 27</a:t>
            </a:r>
            <a:r>
              <a:rPr lang="uk-UA" dirty="0"/>
              <a:t>); запобігання та врегулювання конфлікту інтересів (</a:t>
            </a:r>
            <a:r>
              <a:rPr lang="uk-UA" dirty="0">
                <a:hlinkClick r:id="rId2"/>
              </a:rPr>
              <a:t>ст. 28</a:t>
            </a:r>
            <a:r>
              <a:rPr lang="uk-U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7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ЦИВІЛЬНО-ПРАВОВА ВІДПОВІДАЛЬНІСТЬ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Законодавством України передбачено також застосування до осіб, які вчинили корупційні чи пов'язані з корупцією правопорушення, </a:t>
            </a:r>
            <a:r>
              <a:rPr lang="uk-UA" i="1" dirty="0"/>
              <a:t>цивільно-правової відповідальності</a:t>
            </a:r>
            <a:r>
              <a:rPr lang="uk-UA" dirty="0"/>
              <a:t>, яка може настати лише в разі, якщо вчинені правопорушення спричинили негативні цивільно-правові наслідки у вигляді заподіяння матеріальної чи моральної шкоди. Порядок застосування такої відповідальності врегульовано </a:t>
            </a:r>
            <a:r>
              <a:rPr lang="uk-UA" dirty="0">
                <a:hlinkClick r:id="rId2"/>
              </a:rPr>
              <a:t>Цивільним</a:t>
            </a:r>
            <a:r>
              <a:rPr lang="uk-UA" dirty="0"/>
              <a:t> і </a:t>
            </a:r>
            <a:r>
              <a:rPr lang="uk-UA" dirty="0">
                <a:hlinkClick r:id="rId2"/>
              </a:rPr>
              <a:t>Цивільним процесуальним кодексами України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10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Відшкодування збитків та інші способи відшкодування майнової шкоди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1. Особа, якій завдано збитків у результаті порушення її цивільного права, має право на їх відшкодування.</a:t>
            </a:r>
          </a:p>
          <a:p>
            <a:r>
              <a:rPr lang="uk-UA" dirty="0"/>
              <a:t>2. Збитками є:</a:t>
            </a:r>
          </a:p>
          <a:p>
            <a:r>
              <a:rPr lang="uk-UA" dirty="0"/>
              <a:t>1) втрати, яких особа зазнала у зв'язку зі знищенням або пошкодженням речі, а також витрати, які особа зробила або мусить зробити для відновлення свого порушеного права (реальні збитки);</a:t>
            </a:r>
          </a:p>
          <a:p>
            <a:r>
              <a:rPr lang="uk-UA" dirty="0"/>
              <a:t>2) доходи, які особа могла б реально одержати за звичайних обставин, якби її право не було порушене (упущена вигода).</a:t>
            </a:r>
          </a:p>
          <a:p>
            <a:r>
              <a:rPr lang="uk-UA" dirty="0"/>
              <a:t>3. Збитки відшкодовуються у повному обсязі, якщо договором або законом не передбачено відшкодування у меншому або більшому розмірі.</a:t>
            </a:r>
          </a:p>
          <a:p>
            <a:r>
              <a:rPr lang="uk-UA" dirty="0"/>
              <a:t>Якщо особа, яка порушила право, одержала у зв'язку з цим доходи, то розмір упущеної вигоди, що має відшкодовуватися особі, право якої порушено, не може бути меншим від доходів, одержаних особою, яка порушила право.</a:t>
            </a:r>
          </a:p>
          <a:p>
            <a:r>
              <a:rPr lang="uk-UA" dirty="0"/>
              <a:t>4. На вимогу особи, якій завдано шкоди, та відповідно до обставин справи майнова шкода може бути відшкодована і в інший спосіб, зокрема, шкода, завдана майну, може відшкодовуватися в натурі (передання речі того ж роду та тієї ж якості, полагодження пошкодженої речі тощо), якщо інше не встановлено законом.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950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ВИСНОВОК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 урахуванням положень </a:t>
            </a:r>
            <a:r>
              <a:rPr lang="uk-UA" dirty="0">
                <a:hlinkClick r:id="rId2"/>
              </a:rPr>
              <a:t>ст. 61 Конституції України</a:t>
            </a:r>
            <a:r>
              <a:rPr lang="uk-UA" dirty="0"/>
              <a:t>, слід зауважити, що до особи, винної в учиненні корупційного чи пов'язаного з корупцією правопорушення, може бути одночасно застосовано кілька видів відповідальності за те саме діяння, але за винятком поєднання кримінальної та адміністративної відповідальності, оскільки два останні види мають однакову юридичну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399113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40540" cy="133241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Категорії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суб'єктами</a:t>
            </a:r>
            <a:r>
              <a:rPr lang="ru-RU" sz="2800" dirty="0"/>
              <a:t> </a:t>
            </a:r>
            <a:r>
              <a:rPr lang="ru-RU" sz="2800" dirty="0" err="1"/>
              <a:t>вчинення</a:t>
            </a:r>
            <a:r>
              <a:rPr lang="ru-RU" sz="2800" dirty="0"/>
              <a:t> </a:t>
            </a:r>
            <a:r>
              <a:rPr lang="ru-RU" sz="2800" dirty="0" err="1"/>
              <a:t>корупційних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пов'язаних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корупцією</a:t>
            </a:r>
            <a:r>
              <a:rPr lang="ru-RU" sz="2800" dirty="0"/>
              <a:t> </a:t>
            </a:r>
            <a:r>
              <a:rPr lang="ru-RU" sz="2800" dirty="0" err="1"/>
              <a:t>правопорушень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07130" y="2160589"/>
            <a:ext cx="6470469" cy="388077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На </a:t>
            </a:r>
            <a:r>
              <a:rPr lang="ru-RU" dirty="0" err="1"/>
              <a:t>законодавчому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ч. 1 ст. 3 Закону </a:t>
            </a:r>
            <a:r>
              <a:rPr lang="ru-RU" dirty="0" err="1">
                <a:hlinkClick r:id="rId2"/>
              </a:rPr>
              <a:t>України</a:t>
            </a:r>
            <a:r>
              <a:rPr lang="ru-RU" dirty="0">
                <a:hlinkClick r:id="rId2"/>
              </a:rPr>
              <a:t> "Про </a:t>
            </a:r>
            <a:r>
              <a:rPr lang="ru-RU" dirty="0" err="1">
                <a:hlinkClick r:id="rId2"/>
              </a:rPr>
              <a:t>запобігання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корупції</a:t>
            </a:r>
            <a:r>
              <a:rPr lang="ru-RU" dirty="0">
                <a:hlinkClick r:id="rId2"/>
              </a:rPr>
              <a:t>"</a:t>
            </a:r>
            <a:r>
              <a:rPr lang="ru-RU" dirty="0"/>
              <a:t>)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належать:</a:t>
            </a:r>
          </a:p>
          <a:p>
            <a:pPr fontAlgn="base"/>
            <a:r>
              <a:rPr lang="ru-RU" dirty="0"/>
              <a:t>1) особи, </a:t>
            </a:r>
            <a:r>
              <a:rPr lang="ru-RU" dirty="0" err="1"/>
              <a:t>уповноважені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2)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прирівнюються</a:t>
            </a:r>
            <a:r>
              <a:rPr lang="ru-RU" dirty="0"/>
              <a:t> до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уповноважених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3)</a:t>
            </a:r>
            <a:r>
              <a:rPr lang="uk-UA" dirty="0"/>
              <a:t> особи, які постійно або тимчасово обіймають посади, пов’язані з виконанням організаційно-розпорядчих чи адміністративно-господарських обов’язків, або спеціально уповноважені на виконання таких обов’язків у юридичних особах приватного права незалежно від організаційно-правової форми, а також інші особи, які не є службовими особами та які виконують роботу або надають послуги відповідно до договору з підприємством, установою, організацією, - у випадках, передбачених цим Законом;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4) </a:t>
            </a:r>
            <a:r>
              <a:rPr lang="ru-RU" dirty="0" err="1"/>
              <a:t>кандидати</a:t>
            </a:r>
            <a:r>
              <a:rPr lang="ru-RU" dirty="0"/>
              <a:t> на пост Президента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кандидати</a:t>
            </a:r>
            <a:r>
              <a:rPr lang="ru-RU" dirty="0"/>
              <a:t> в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зареєстровані</a:t>
            </a:r>
            <a:r>
              <a:rPr lang="ru-RU" dirty="0"/>
              <a:t> в порядку, </a:t>
            </a:r>
            <a:r>
              <a:rPr lang="ru-RU" dirty="0" err="1"/>
              <a:t>установленому</a:t>
            </a:r>
            <a:r>
              <a:rPr lang="ru-RU" dirty="0"/>
              <a:t> законом.</a:t>
            </a:r>
          </a:p>
          <a:p>
            <a:endParaRPr lang="uk-UA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680" y="609598"/>
            <a:ext cx="9448800" cy="1332413"/>
            <a:chOff x="2400" y="1152"/>
            <a:chExt cx="1488" cy="624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gray">
            <a:xfrm>
              <a:off x="2490" y="1188"/>
              <a:ext cx="126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uk-UA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2400" y="1152"/>
              <a:ext cx="1488" cy="624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 rot="12318424" flipH="1">
            <a:off x="708804" y="2193504"/>
            <a:ext cx="3985670" cy="41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9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СТАТИСТИКА у 2022 році</a:t>
            </a:r>
            <a:br>
              <a:rPr lang="uk-UA" dirty="0"/>
            </a:br>
            <a:r>
              <a:rPr lang="uk-UA" dirty="0"/>
              <a:t>(за результатами звітів Вищого антикорупційного суду)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7646" y="2386149"/>
            <a:ext cx="8516355" cy="36552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У І півріччі 2022 року в провадженні ВАКС перебувало 2482 справ і матеріалів, а саме: </a:t>
            </a:r>
          </a:p>
          <a:p>
            <a:pPr>
              <a:buFontTx/>
              <a:buChar char="-"/>
            </a:pPr>
            <a:r>
              <a:rPr lang="uk-UA" dirty="0"/>
              <a:t>219 кримінальних проваджень або 9 % загального обсягу справ і матеріалів суду; </a:t>
            </a:r>
          </a:p>
          <a:p>
            <a:pPr>
              <a:buFontTx/>
              <a:buChar char="-"/>
            </a:pPr>
            <a:r>
              <a:rPr lang="uk-UA" dirty="0"/>
              <a:t>- 2251 клопотань, скарг, заяв під час досудового розслідування кримінальних проваджень (91 %); </a:t>
            </a:r>
          </a:p>
          <a:p>
            <a:pPr>
              <a:buFontTx/>
              <a:buChar char="-"/>
            </a:pPr>
            <a:r>
              <a:rPr lang="uk-UA" dirty="0"/>
              <a:t>- 7 клопотань (подань, заяв) в порядку виконання судових рішень; </a:t>
            </a:r>
          </a:p>
          <a:p>
            <a:pPr>
              <a:buFontTx/>
              <a:buChar char="-"/>
            </a:pPr>
            <a:r>
              <a:rPr lang="uk-UA" dirty="0"/>
              <a:t>- 1 заява про перегляд судового рішення за нововиявленими обставинами; </a:t>
            </a:r>
            <a:endParaRPr lang="en-US"/>
          </a:p>
          <a:p>
            <a:pPr>
              <a:buFontTx/>
              <a:buChar char="-"/>
            </a:pPr>
            <a:r>
              <a:rPr lang="uk-UA"/>
              <a:t>- </a:t>
            </a:r>
            <a:r>
              <a:rPr lang="uk-UA" dirty="0"/>
              <a:t>2 позовні заяви про визнання необґрунтованими активів та їх стягнення в дохід держави; </a:t>
            </a:r>
          </a:p>
          <a:p>
            <a:pPr>
              <a:buFontTx/>
              <a:buChar char="-"/>
            </a:pPr>
            <a:r>
              <a:rPr lang="uk-UA" dirty="0"/>
              <a:t>- 2 скарги на бездіяльність державного виконавця.</a:t>
            </a:r>
          </a:p>
          <a:p>
            <a:pPr>
              <a:buFontTx/>
              <a:buChar char="-"/>
            </a:pPr>
            <a:r>
              <a:rPr lang="ru-RU" dirty="0"/>
              <a:t>У І </a:t>
            </a:r>
            <a:r>
              <a:rPr lang="ru-RU" dirty="0" err="1"/>
              <a:t>півріччі</a:t>
            </a:r>
            <a:r>
              <a:rPr lang="ru-RU" dirty="0"/>
              <a:t> 2022 року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справ і </a:t>
            </a:r>
            <a:r>
              <a:rPr lang="ru-RU" dirty="0" err="1"/>
              <a:t>матеріалів</a:t>
            </a:r>
            <a:r>
              <a:rPr lang="ru-RU" dirty="0"/>
              <a:t> до ВАКС, а </a:t>
            </a:r>
            <a:r>
              <a:rPr lang="ru-RU" dirty="0" err="1"/>
              <a:t>саме</a:t>
            </a:r>
            <a:r>
              <a:rPr lang="ru-RU" dirty="0"/>
              <a:t> на 2154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49 %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І </a:t>
            </a:r>
            <a:r>
              <a:rPr lang="ru-RU" dirty="0" err="1"/>
              <a:t>півріччя</a:t>
            </a:r>
            <a:r>
              <a:rPr lang="ru-RU" dirty="0"/>
              <a:t> 2021 року.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594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КРИМІНАЛЬНІ ПРОВАДЖЕННЯ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У І півріччі 2022 року на розгляді ВАКС перебувало 219 кримінальних проваджень стосовно 526 осіб. </a:t>
            </a:r>
          </a:p>
          <a:p>
            <a:r>
              <a:rPr lang="uk-UA" dirty="0"/>
              <a:t>35 із цих проваджень стосовно 78 осіб надійшли до суду у звітному періоді.</a:t>
            </a:r>
          </a:p>
          <a:p>
            <a:r>
              <a:rPr lang="uk-UA" dirty="0"/>
              <a:t>За видами кримінальних правопорушень кримінальні провадження, що перебували на розгляді ВАКС, розподіляються так: </a:t>
            </a:r>
          </a:p>
          <a:p>
            <a:r>
              <a:rPr lang="uk-UA" dirty="0"/>
              <a:t>- 68 – щодо кримінальних правопорушень проти власності, або 31 % загальної кількості кримінальних проваджень, що перебували на розгляді у звітному періоді; </a:t>
            </a:r>
          </a:p>
          <a:p>
            <a:r>
              <a:rPr lang="uk-UA" dirty="0"/>
              <a:t>- 29 – у сфері господарської діяльності (13 %); </a:t>
            </a:r>
          </a:p>
          <a:p>
            <a:r>
              <a:rPr lang="uk-UA" dirty="0"/>
              <a:t>- 1 – щодо кримінальних правопорушень проти громадської безпеки (1 %) </a:t>
            </a:r>
          </a:p>
          <a:p>
            <a:r>
              <a:rPr lang="uk-UA" dirty="0"/>
              <a:t>- 121 – у сфері службової діяльності та професійної діяльності, пов’язаної з наданням публічних послуг (55 %). </a:t>
            </a:r>
          </a:p>
        </p:txBody>
      </p:sp>
    </p:spTree>
    <p:extLst>
      <p:ext uri="{BB962C8B-B14F-4D97-AF65-F5344CB8AC3E}">
        <p14:creationId xmlns:p14="http://schemas.microsoft.com/office/powerpoint/2010/main" val="260563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5429"/>
            <a:ext cx="8596668" cy="1494971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Детальну інформацію про кількість кримінальних проваджень, що перебували на розгляді ВАКС у І півріччі 2022 року, за видами кримінальних правопорушень відображено у діаграмі 1.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069" y="2069737"/>
            <a:ext cx="7403321" cy="39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СТАТИСТИКА у 2022 році</a:t>
            </a:r>
            <a:br>
              <a:rPr lang="uk-UA" dirty="0"/>
            </a:br>
            <a:r>
              <a:rPr lang="uk-UA" dirty="0"/>
              <a:t>(за результатами звітів Вищого антикорупційного суду)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2100" b="1" i="1" dirty="0" err="1"/>
              <a:t>Провадження</a:t>
            </a:r>
            <a:r>
              <a:rPr lang="ru-RU" sz="2100" b="1" i="1" dirty="0"/>
              <a:t> у </a:t>
            </a:r>
            <a:r>
              <a:rPr lang="ru-RU" sz="2100" b="1" i="1" dirty="0" err="1"/>
              <a:t>цивільних</a:t>
            </a:r>
            <a:r>
              <a:rPr lang="ru-RU" sz="2100" b="1" i="1" dirty="0"/>
              <a:t> справах</a:t>
            </a:r>
          </a:p>
          <a:p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за </a:t>
            </a:r>
            <a:r>
              <a:rPr lang="ru-RU" dirty="0" err="1"/>
              <a:t>позовами</a:t>
            </a:r>
            <a:r>
              <a:rPr lang="ru-RU" dirty="0"/>
              <a:t> про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необґрунтованими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 в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23 ЦПК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про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необґрунтованими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 в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антикорупційним</a:t>
            </a:r>
            <a:r>
              <a:rPr lang="ru-RU" dirty="0"/>
              <a:t> судом.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позовного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у таких справах </a:t>
            </a:r>
            <a:r>
              <a:rPr lang="ru-RU" dirty="0" err="1"/>
              <a:t>визначено</a:t>
            </a:r>
            <a:r>
              <a:rPr lang="ru-RU" dirty="0"/>
              <a:t> главою 12 ЦПК </a:t>
            </a:r>
            <a:r>
              <a:rPr lang="ru-RU" dirty="0" err="1"/>
              <a:t>України</a:t>
            </a:r>
            <a:r>
              <a:rPr lang="ru-RU" dirty="0"/>
              <a:t>. У І </a:t>
            </a:r>
            <a:r>
              <a:rPr lang="ru-RU" dirty="0" err="1"/>
              <a:t>півріччі</a:t>
            </a:r>
            <a:r>
              <a:rPr lang="ru-RU" dirty="0"/>
              <a:t> 2022 року на </a:t>
            </a:r>
            <a:r>
              <a:rPr lang="ru-RU" dirty="0" err="1"/>
              <a:t>розгляд</a:t>
            </a:r>
            <a:r>
              <a:rPr lang="ru-RU" dirty="0"/>
              <a:t> ВАКС </a:t>
            </a:r>
            <a:r>
              <a:rPr lang="ru-RU" dirty="0" err="1"/>
              <a:t>надійшло</a:t>
            </a:r>
            <a:r>
              <a:rPr lang="ru-RU" dirty="0"/>
              <a:t> 2 </a:t>
            </a:r>
            <a:r>
              <a:rPr lang="ru-RU" dirty="0" err="1"/>
              <a:t>позовні</a:t>
            </a:r>
            <a:r>
              <a:rPr lang="ru-RU" dirty="0"/>
              <a:t> заяви </a:t>
            </a:r>
            <a:r>
              <a:rPr lang="ru-RU" dirty="0" err="1"/>
              <a:t>зазначеної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. Станом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звітного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за </a:t>
            </a:r>
            <a:r>
              <a:rPr lang="ru-RU" dirty="0" err="1"/>
              <a:t>обома</a:t>
            </a:r>
            <a:r>
              <a:rPr lang="ru-RU" dirty="0"/>
              <a:t> </a:t>
            </a:r>
            <a:r>
              <a:rPr lang="ru-RU" dirty="0" err="1"/>
              <a:t>заявами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, </a:t>
            </a:r>
            <a:r>
              <a:rPr lang="ru-RU" dirty="0" err="1"/>
              <a:t>розгляд</a:t>
            </a:r>
            <a:r>
              <a:rPr lang="ru-RU" dirty="0"/>
              <a:t> справ станом на 01.07.2022 не завершено. </a:t>
            </a:r>
          </a:p>
          <a:p>
            <a:r>
              <a:rPr lang="ru-RU" dirty="0" err="1"/>
              <a:t>Скарги</a:t>
            </a:r>
            <a:r>
              <a:rPr lang="ru-RU" dirty="0"/>
              <a:t> на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бездіяльність</a:t>
            </a:r>
            <a:r>
              <a:rPr lang="ru-RU" dirty="0"/>
              <a:t> державного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посадової</a:t>
            </a:r>
            <a:r>
              <a:rPr lang="ru-RU" dirty="0"/>
              <a:t> особи органу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приватного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звітного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виконавчого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з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у справах </a:t>
            </a:r>
            <a:r>
              <a:rPr lang="ru-RU" dirty="0" err="1"/>
              <a:t>позовного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зверталися</a:t>
            </a:r>
            <a:r>
              <a:rPr lang="ru-RU" dirty="0"/>
              <a:t> до ВАКС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скаргами</a:t>
            </a:r>
            <a:r>
              <a:rPr lang="ru-RU" dirty="0"/>
              <a:t> 12 на </a:t>
            </a:r>
            <a:r>
              <a:rPr lang="ru-RU" dirty="0" err="1"/>
              <a:t>бездіяльність</a:t>
            </a:r>
            <a:r>
              <a:rPr lang="ru-RU" dirty="0"/>
              <a:t> державного </a:t>
            </a:r>
            <a:r>
              <a:rPr lang="ru-RU" dirty="0" err="1"/>
              <a:t>виконавця</a:t>
            </a:r>
            <a:r>
              <a:rPr lang="ru-RU" dirty="0"/>
              <a:t>, в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судом </a:t>
            </a:r>
            <a:r>
              <a:rPr lang="ru-RU" dirty="0" err="1"/>
              <a:t>скарги</a:t>
            </a:r>
            <a:r>
              <a:rPr lang="ru-RU" dirty="0"/>
              <a:t> </a:t>
            </a:r>
            <a:r>
              <a:rPr lang="ru-RU" dirty="0" err="1"/>
              <a:t>залишено</a:t>
            </a:r>
            <a:r>
              <a:rPr lang="ru-RU" dirty="0"/>
              <a:t> без </a:t>
            </a:r>
            <a:r>
              <a:rPr lang="ru-RU" dirty="0" err="1"/>
              <a:t>розгляду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498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84677" cy="6122126"/>
          </a:xfrm>
        </p:spPr>
        <p:txBody>
          <a:bodyPr/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ДЯКУЮ ЗА УВАГУ !!!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6982" y="435429"/>
            <a:ext cx="8377019" cy="5605933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dirty="0"/>
              <a:t> 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</a:rPr>
              <a:t>«... Корупція є корінь, з якого випливає за всіх часів і при будь-яких спокусах презирство до всіх законів ... »</a:t>
            </a:r>
          </a:p>
          <a:p>
            <a:pPr lvl="8" algn="r"/>
            <a:r>
              <a:rPr lang="uk-UA" sz="1800" dirty="0">
                <a:solidFill>
                  <a:schemeClr val="accent2">
                    <a:lumMod val="75000"/>
                  </a:schemeClr>
                </a:solidFill>
              </a:rPr>
              <a:t>Англійській філософ Томас Гоббс </a:t>
            </a:r>
          </a:p>
        </p:txBody>
      </p:sp>
    </p:spTree>
    <p:extLst>
      <p:ext uri="{BB962C8B-B14F-4D97-AF65-F5344CB8AC3E}">
        <p14:creationId xmlns:p14="http://schemas.microsoft.com/office/powerpoint/2010/main" val="30985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536" y="139337"/>
            <a:ext cx="7915465" cy="490292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Поняття "корупція" </a:t>
            </a:r>
            <a:br>
              <a:rPr lang="uk-UA" dirty="0"/>
            </a:br>
            <a:r>
              <a:rPr lang="uk-UA" dirty="0"/>
              <a:t>за законодавством України</a:t>
            </a:r>
            <a:br>
              <a:rPr lang="uk-UA" dirty="0"/>
            </a:br>
            <a:r>
              <a:rPr lang="uk-UA" sz="1600" dirty="0"/>
              <a:t>Корупція – це використання особою, зазначеною в </a:t>
            </a:r>
            <a:r>
              <a:rPr lang="uk-UA" sz="1600" dirty="0">
                <a:hlinkClick r:id="rId2"/>
              </a:rPr>
              <a:t>ч. 1 ст. 3 Закону</a:t>
            </a:r>
            <a:r>
              <a:rPr lang="uk-UA" sz="1600" dirty="0"/>
              <a:t> України </a:t>
            </a:r>
            <a:r>
              <a:rPr lang="uk-UA" sz="1600" dirty="0">
                <a:hlinkClick r:id="rId2"/>
              </a:rPr>
              <a:t>"Про запобігання корупції«</a:t>
            </a:r>
            <a:r>
              <a:rPr lang="uk-UA" sz="1600" dirty="0"/>
              <a:t>, наданих їй службових повноважень чи пов'язаних із ними можливостей із метою одержання неправомірної вигоди або прийняття такої вигоди чи прийняття обіцянки / пропозиції такої вигоди для себе чи інших осіб або відповідно обіцянка / пропозиція чи надання неправомірної вигоди особі, зазначеній у ч. 1 ст. 3 цього Закону, чи на її вимогу іншим фізичним або юридичним особам із метою схилити цю особу до протиправного використання наданих їй службових повноважень чи пов'язаних із ними можливостей.</a:t>
            </a:r>
            <a:br>
              <a:rPr lang="uk-UA" sz="1600" dirty="0"/>
            </a:br>
            <a:br>
              <a:rPr lang="uk-UA" sz="1600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2056" name="Picture 8" descr="Бізнесмен в костюмі бере хабарі — стокове фото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17" y="3076404"/>
            <a:ext cx="6453052" cy="34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9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Законодавець розмежовує корупційне правопорушення та правопорушення, пов'язане з корупцією</a:t>
            </a:r>
            <a:r>
              <a:rPr lang="uk-UA" dirty="0"/>
              <a:t>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53720"/>
          </a:xfrm>
        </p:spPr>
        <p:txBody>
          <a:bodyPr>
            <a:normAutofit/>
          </a:bodyPr>
          <a:lstStyle/>
          <a:p>
            <a:pPr fontAlgn="base"/>
            <a:r>
              <a:rPr lang="uk-UA" dirty="0"/>
              <a:t>Так, згідно із </a:t>
            </a:r>
            <a:r>
              <a:rPr lang="uk-UA" dirty="0">
                <a:hlinkClick r:id="rId2"/>
              </a:rPr>
              <a:t>ч. 1 ст. 1 Закону України "Про запобігання корупції"</a:t>
            </a:r>
            <a:r>
              <a:rPr lang="uk-UA" dirty="0"/>
              <a:t> </a:t>
            </a:r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endParaRPr lang="uk-UA" dirty="0"/>
          </a:p>
          <a:p>
            <a:pPr fontAlgn="base"/>
            <a:r>
              <a:rPr lang="uk-UA" dirty="0"/>
              <a:t>Отже, </a:t>
            </a:r>
            <a:r>
              <a:rPr lang="uk-UA" b="1" dirty="0"/>
              <a:t>основна відмінність між наведеними видами правопорушень полягає в тому, що обов'язковою ознакою першого є наявність ознак корупції, а другого – відсутність таких ознак</a:t>
            </a:r>
            <a:r>
              <a:rPr lang="uk-UA" dirty="0"/>
              <a:t>, проте останнє буде лише в разі порушення встановлених </a:t>
            </a:r>
            <a:r>
              <a:rPr lang="uk-UA" dirty="0">
                <a:hlinkClick r:id="rId2"/>
              </a:rPr>
              <a:t>Законом України "Про запобігання корупції"</a:t>
            </a:r>
            <a:r>
              <a:rPr lang="uk-UA" dirty="0"/>
              <a:t> вимог, заборон та обмежень. Різняться вони також з огляду на передбачені законом види юридичної відповідальності </a:t>
            </a:r>
          </a:p>
          <a:p>
            <a:pPr fontAlgn="base"/>
            <a:endParaRPr lang="uk-UA" dirty="0"/>
          </a:p>
        </p:txBody>
      </p:sp>
      <p:sp>
        <p:nvSpPr>
          <p:cNvPr id="4" name="Скругленная прямоугольная выноска 10"/>
          <p:cNvSpPr/>
          <p:nvPr/>
        </p:nvSpPr>
        <p:spPr>
          <a:xfrm>
            <a:off x="809898" y="2481943"/>
            <a:ext cx="8464104" cy="923108"/>
          </a:xfrm>
          <a:prstGeom prst="wedgeRoundRectCallout">
            <a:avLst>
              <a:gd name="adj1" fmla="val 69707"/>
              <a:gd name="adj2" fmla="val 12293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корупційне правопорушення</a:t>
            </a:r>
            <a:r>
              <a:rPr lang="uk-UA" dirty="0"/>
              <a:t> – це діяння, що містить ознаки корупції, учинене особою, зазначеною у </a:t>
            </a:r>
            <a:r>
              <a:rPr lang="uk-UA" dirty="0">
                <a:hlinkClick r:id="rId2"/>
              </a:rPr>
              <a:t>ч. 1 ст. 3 цього Закону</a:t>
            </a:r>
            <a:r>
              <a:rPr lang="uk-UA" dirty="0"/>
              <a:t>, за яке встановлено кримінальну, дисциплінарну та/або цивільно-правову відповідальність</a:t>
            </a:r>
            <a:endParaRPr lang="ru-RU" dirty="0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944" y="2272960"/>
            <a:ext cx="1637839" cy="2307749"/>
          </a:xfrm>
          <a:prstGeom prst="rect">
            <a:avLst/>
          </a:prstGeom>
        </p:spPr>
      </p:pic>
      <p:sp>
        <p:nvSpPr>
          <p:cNvPr id="6" name="Скругленная прямоугольная выноска 37"/>
          <p:cNvSpPr/>
          <p:nvPr/>
        </p:nvSpPr>
        <p:spPr>
          <a:xfrm>
            <a:off x="809897" y="3805646"/>
            <a:ext cx="8543109" cy="853440"/>
          </a:xfrm>
          <a:prstGeom prst="wedgeRoundRectCallout">
            <a:avLst>
              <a:gd name="adj1" fmla="val 67903"/>
              <a:gd name="adj2" fmla="val -12246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r>
              <a:rPr lang="uk-UA" b="1" dirty="0"/>
              <a:t>правопорушення, пов'язане з корупцією</a:t>
            </a:r>
            <a:r>
              <a:rPr lang="uk-UA" dirty="0"/>
              <a:t>, – це діяння, що не містить ознак корупції, але порушує встановлені цим Законом вимоги, заборони та обмеження, учинене особою, зазначеною в ч. 1 ст. 3 цього Закону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0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Види юридичної відповідальності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95988"/>
              </p:ext>
            </p:extLst>
          </p:nvPr>
        </p:nvGraphicFramePr>
        <p:xfrm>
          <a:off x="583474" y="1480458"/>
          <a:ext cx="8690528" cy="411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38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NOTA BENE!!!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Ключова відмінність у відповідальності особи за корупційне та за пов'язане з корупцією правопорушення полягає в тому, що за вчинення корупційного правопорушення не може наставати відповідальність адміністративно-правового характеру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КРИМІНАЛЬНА ВІДПОВІДАЛЬНІСТЬ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uk-UA" dirty="0"/>
              <a:t>Вичерпний перелік корупційних кримінальних правопорушень наведено у </a:t>
            </a:r>
            <a:r>
              <a:rPr lang="uk-UA" dirty="0">
                <a:hlinkClick r:id="rId2"/>
              </a:rPr>
              <a:t>примітці до ст. 45 Кримінального кодексу України</a:t>
            </a:r>
            <a:r>
              <a:rPr lang="uk-UA" dirty="0"/>
              <a:t> (далі – КК України), згідно з якою вказані правопорушення можна умовно поділити на дві групи:</a:t>
            </a:r>
          </a:p>
          <a:p>
            <a:pPr fontAlgn="base"/>
            <a:r>
              <a:rPr lang="uk-UA" dirty="0"/>
              <a:t>1) </a:t>
            </a:r>
            <a:r>
              <a:rPr lang="uk-UA" u="sng" dirty="0"/>
              <a:t>кримінальні правопорушення, які вважають корупційними лише за умови їх учинення через зловживання службовим становищем.</a:t>
            </a:r>
            <a:r>
              <a:rPr lang="uk-UA" dirty="0"/>
              <a:t> Це кримінальні правопорушення, передбачені </a:t>
            </a:r>
          </a:p>
          <a:p>
            <a:pPr fontAlgn="base"/>
            <a:r>
              <a:rPr lang="uk-UA" dirty="0">
                <a:hlinkClick r:id="rId2"/>
              </a:rPr>
              <a:t>ст. 191</a:t>
            </a:r>
            <a:r>
              <a:rPr lang="uk-UA" dirty="0"/>
              <a:t> (привласнення, розтрата майна або заволодіння ним шляхом зловживання службовим становищем), </a:t>
            </a:r>
          </a:p>
          <a:p>
            <a:pPr fontAlgn="base"/>
            <a:r>
              <a:rPr lang="uk-UA" dirty="0">
                <a:hlinkClick r:id="rId2"/>
              </a:rPr>
              <a:t>262</a:t>
            </a:r>
            <a:r>
              <a:rPr lang="uk-UA" dirty="0"/>
              <a:t> (викрадення, привласнення, вимагання вогнепальної зброї, бойових припасів, вибухових речовин чи радіоактивних матеріалів або заволодіння ними шляхом шахрайства або зловживання службовим становищем), </a:t>
            </a:r>
          </a:p>
          <a:p>
            <a:pPr fontAlgn="base"/>
            <a:r>
              <a:rPr lang="uk-UA" dirty="0">
                <a:hlinkClick r:id="rId2"/>
              </a:rPr>
              <a:t>308</a:t>
            </a:r>
            <a:r>
              <a:rPr lang="uk-UA" dirty="0"/>
              <a:t> (викрадення, привласнення, вимагання наркотичних засобів, психотропних речовин або їх аналогів чи заволодіння ними шляхом шахрайства або зловживання службовим становищем), </a:t>
            </a:r>
          </a:p>
          <a:p>
            <a:pPr fontAlgn="base"/>
            <a:r>
              <a:rPr lang="uk-UA" dirty="0">
                <a:hlinkClick r:id="rId2"/>
              </a:rPr>
              <a:t>312</a:t>
            </a:r>
            <a:r>
              <a:rPr lang="uk-UA" dirty="0"/>
              <a:t> (викрадення, привласнення, вимагання прекурсорів або заволодіння ними шляхом шахрайства або зловживання службовим становищем), </a:t>
            </a:r>
          </a:p>
          <a:p>
            <a:pPr fontAlgn="base"/>
            <a:r>
              <a:rPr lang="uk-UA" dirty="0">
                <a:hlinkClick r:id="rId2"/>
              </a:rPr>
              <a:t>313</a:t>
            </a:r>
            <a:r>
              <a:rPr lang="uk-UA" dirty="0"/>
              <a:t> (викрадення, привласнення, вимагання обладнання, призначеного для виготовлення наркотичних засобів, психотропних речовин або їх аналогів, чи заволодіння ним шляхом шахрайства або зловживання службовим становищем та інші незаконні дії з таким обладнанням), </a:t>
            </a:r>
          </a:p>
          <a:p>
            <a:pPr fontAlgn="base"/>
            <a:r>
              <a:rPr lang="uk-UA" dirty="0">
                <a:hlinkClick r:id="rId2"/>
              </a:rPr>
              <a:t>320</a:t>
            </a:r>
            <a:r>
              <a:rPr lang="uk-UA" dirty="0"/>
              <a:t> (порушення встановлених правил обігу наркотичних засобів, психотропних речовин, їх аналогів або прекурсорів), </a:t>
            </a:r>
          </a:p>
          <a:p>
            <a:pPr fontAlgn="base"/>
            <a:r>
              <a:rPr lang="uk-UA" dirty="0">
                <a:hlinkClick r:id="rId2"/>
              </a:rPr>
              <a:t>357</a:t>
            </a:r>
            <a:r>
              <a:rPr lang="uk-UA" dirty="0"/>
              <a:t> (викрадення, привласнення, вимагання документів, штампів, печаток, заволодіння ними шляхом шахрайства чи зловживання службовим становищем або їх пошкодження),</a:t>
            </a:r>
          </a:p>
          <a:p>
            <a:pPr fontAlgn="base"/>
            <a:r>
              <a:rPr lang="uk-UA" dirty="0"/>
              <a:t> </a:t>
            </a:r>
            <a:r>
              <a:rPr lang="uk-UA" dirty="0">
                <a:hlinkClick r:id="rId2"/>
              </a:rPr>
              <a:t>410 КК України</a:t>
            </a:r>
            <a:r>
              <a:rPr lang="uk-UA" dirty="0"/>
              <a:t> (викрадення, привласнення, вимагання військовослужбовцем зброї, бойових припасів, вибухових або інших бойових речовин, засобів пересування, військової та спеціальної техніки чи іншого військового майна, а також заволодіння ними шляхом шахрайства або зловживання службовим становищем);</a:t>
            </a:r>
          </a:p>
        </p:txBody>
      </p:sp>
    </p:spTree>
    <p:extLst>
      <p:ext uri="{BB962C8B-B14F-4D97-AF65-F5344CB8AC3E}">
        <p14:creationId xmlns:p14="http://schemas.microsoft.com/office/powerpoint/2010/main" val="177280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КРИМІНАЛЬНА ВІДПОВІДАЛЬНІСТЬ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2) </a:t>
            </a:r>
            <a:r>
              <a:rPr lang="uk-UA" u="sng" dirty="0"/>
              <a:t>безумовно корупційні кримінальні правопорушення, передбачені конкретними статтями КК України:</a:t>
            </a:r>
            <a:r>
              <a:rPr lang="uk-UA" dirty="0"/>
              <a:t> </a:t>
            </a:r>
          </a:p>
          <a:p>
            <a:r>
              <a:rPr lang="uk-UA" dirty="0">
                <a:hlinkClick r:id="rId2"/>
              </a:rPr>
              <a:t>210</a:t>
            </a:r>
            <a:r>
              <a:rPr lang="uk-UA" dirty="0"/>
              <a:t> (нецільове використання бюджетних коштів, здійснення видатків бюджету чи надання кредитів з бюджету без встановлених бюджетних призначень або з їх перевищенням), </a:t>
            </a:r>
          </a:p>
          <a:p>
            <a:r>
              <a:rPr lang="uk-UA" dirty="0">
                <a:hlinkClick r:id="rId2"/>
              </a:rPr>
              <a:t>354</a:t>
            </a:r>
            <a:r>
              <a:rPr lang="uk-UA" dirty="0"/>
              <a:t> (підкуп працівника підприємства, установи чи організації), </a:t>
            </a:r>
          </a:p>
          <a:p>
            <a:r>
              <a:rPr lang="uk-UA" dirty="0">
                <a:hlinkClick r:id="rId2"/>
              </a:rPr>
              <a:t>364</a:t>
            </a:r>
            <a:r>
              <a:rPr lang="uk-UA" dirty="0"/>
              <a:t> (зловживання владою або службовим становищем), </a:t>
            </a:r>
          </a:p>
          <a:p>
            <a:r>
              <a:rPr lang="uk-UA" dirty="0">
                <a:hlinkClick r:id="rId2"/>
              </a:rPr>
              <a:t>364</a:t>
            </a:r>
            <a:r>
              <a:rPr lang="uk-UA" baseline="30000" dirty="0">
                <a:hlinkClick r:id="rId2"/>
              </a:rPr>
              <a:t>1</a:t>
            </a:r>
            <a:r>
              <a:rPr lang="uk-UA" baseline="30000" dirty="0"/>
              <a:t> </a:t>
            </a:r>
            <a:r>
              <a:rPr lang="uk-UA" dirty="0"/>
              <a:t>(зловживання повноваженнями службовою особою юридичної особи приватного права незалежно від організаційно-правової форми), </a:t>
            </a:r>
          </a:p>
          <a:p>
            <a:r>
              <a:rPr lang="uk-UA" dirty="0">
                <a:hlinkClick r:id="rId2"/>
              </a:rPr>
              <a:t>365</a:t>
            </a:r>
            <a:r>
              <a:rPr lang="uk-UA" baseline="30000" dirty="0">
                <a:hlinkClick r:id="rId2"/>
              </a:rPr>
              <a:t>2</a:t>
            </a:r>
            <a:r>
              <a:rPr lang="uk-UA" dirty="0"/>
              <a:t> (зловживання повноваженнями особами, які надають публічні послуги), </a:t>
            </a:r>
          </a:p>
          <a:p>
            <a:r>
              <a:rPr lang="uk-UA" dirty="0">
                <a:hlinkClick r:id="rId2"/>
              </a:rPr>
              <a:t>368</a:t>
            </a:r>
            <a:r>
              <a:rPr lang="uk-UA" dirty="0"/>
              <a:t> (прийняття пропозиції, обіцянки або одержання неправомірної вигоди службовою особою), </a:t>
            </a:r>
          </a:p>
          <a:p>
            <a:r>
              <a:rPr lang="uk-UA" dirty="0">
                <a:hlinkClick r:id="rId2"/>
              </a:rPr>
              <a:t>368</a:t>
            </a:r>
            <a:r>
              <a:rPr lang="uk-UA" baseline="30000" dirty="0">
                <a:hlinkClick r:id="rId2"/>
              </a:rPr>
              <a:t>3</a:t>
            </a:r>
            <a:r>
              <a:rPr lang="uk-UA" dirty="0"/>
              <a:t> (підкуп службової особи юридичної особи приватного права незалежно від організаційно-правової форми),</a:t>
            </a:r>
          </a:p>
          <a:p>
            <a:r>
              <a:rPr lang="uk-UA" dirty="0"/>
              <a:t> </a:t>
            </a:r>
            <a:r>
              <a:rPr lang="uk-UA" dirty="0">
                <a:hlinkClick r:id="rId2"/>
              </a:rPr>
              <a:t>368</a:t>
            </a:r>
            <a:r>
              <a:rPr lang="uk-UA" baseline="30000" dirty="0">
                <a:hlinkClick r:id="rId2"/>
              </a:rPr>
              <a:t>4</a:t>
            </a:r>
            <a:r>
              <a:rPr lang="uk-UA" dirty="0"/>
              <a:t> (підкуп особи, яка надає публічні послуги), </a:t>
            </a:r>
          </a:p>
          <a:p>
            <a:r>
              <a:rPr lang="uk-UA" dirty="0">
                <a:hlinkClick r:id="rId2"/>
              </a:rPr>
              <a:t>368</a:t>
            </a:r>
            <a:r>
              <a:rPr lang="uk-UA" baseline="30000" dirty="0">
                <a:hlinkClick r:id="rId2"/>
              </a:rPr>
              <a:t>5</a:t>
            </a:r>
            <a:r>
              <a:rPr lang="uk-UA" dirty="0"/>
              <a:t> (незаконне збагачення), </a:t>
            </a:r>
          </a:p>
          <a:p>
            <a:r>
              <a:rPr lang="uk-UA" dirty="0">
                <a:hlinkClick r:id="rId2"/>
              </a:rPr>
              <a:t>369</a:t>
            </a:r>
            <a:r>
              <a:rPr lang="uk-UA" dirty="0"/>
              <a:t> (пропозиція, обіцянка або надання неправомірної вигоди службовій особі), </a:t>
            </a:r>
          </a:p>
          <a:p>
            <a:r>
              <a:rPr lang="uk-UA" dirty="0">
                <a:hlinkClick r:id="rId2"/>
              </a:rPr>
              <a:t>369</a:t>
            </a:r>
            <a:r>
              <a:rPr lang="uk-UA" baseline="30000" dirty="0">
                <a:hlinkClick r:id="rId2"/>
              </a:rPr>
              <a:t>2</a:t>
            </a:r>
            <a:r>
              <a:rPr lang="uk-UA" dirty="0"/>
              <a:t> (зловживання впливом), </a:t>
            </a:r>
          </a:p>
          <a:p>
            <a:r>
              <a:rPr lang="uk-UA" dirty="0">
                <a:hlinkClick r:id="rId2"/>
              </a:rPr>
              <a:t>369</a:t>
            </a:r>
            <a:r>
              <a:rPr lang="uk-UA" baseline="30000" dirty="0">
                <a:hlinkClick r:id="rId2"/>
              </a:rPr>
              <a:t>3</a:t>
            </a:r>
            <a:r>
              <a:rPr lang="uk-UA" dirty="0"/>
              <a:t> (протиправний вплив на результати офіційних спортивних змагань).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423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NOTA BENE!!!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Проаналізувавши зміст санкцій статей </a:t>
            </a:r>
            <a:r>
              <a:rPr lang="uk-UA" dirty="0">
                <a:hlinkClick r:id="rId2"/>
              </a:rPr>
              <a:t>КК України</a:t>
            </a:r>
            <a:r>
              <a:rPr lang="uk-UA" dirty="0"/>
              <a:t>, які передбачають відповідальність за корупційні кримінальні правопорушення, доходимо висновку, що покарання за вказаний вид правопорушень варіюється залежно від конкретного його складу в межах від штрафу без зазначення його нижньої межі (</a:t>
            </a:r>
            <a:r>
              <a:rPr lang="uk-UA" dirty="0">
                <a:hlinkClick r:id="rId2"/>
              </a:rPr>
              <a:t>ч. 1 ст. 357 КК України</a:t>
            </a:r>
            <a:r>
              <a:rPr lang="uk-UA" dirty="0"/>
              <a:t>) аж до позбавлення волі строком до 15 років (</a:t>
            </a:r>
            <a:r>
              <a:rPr lang="uk-UA" dirty="0">
                <a:hlinkClick r:id="rId2"/>
              </a:rPr>
              <a:t>ч. 4 ст. 410 КК України</a:t>
            </a:r>
            <a:r>
              <a:rPr lang="uk-UA" dirty="0"/>
              <a:t>). У більшості кримінальних корупційних правопорушень санкцією статті передбачено додаткове покарання у вигляді позбавлення права обіймати певні посади чи займатися певною діяльністю, максимальний строк якого за окремі злочини встановлено до 10 років (</a:t>
            </a:r>
            <a:r>
              <a:rPr lang="uk-UA" dirty="0">
                <a:hlinkClick r:id="rId2"/>
              </a:rPr>
              <a:t>ч. 1 ст. 365</a:t>
            </a:r>
            <a:r>
              <a:rPr lang="uk-UA" baseline="30000" dirty="0">
                <a:hlinkClick r:id="rId2"/>
              </a:rPr>
              <a:t>2</a:t>
            </a:r>
            <a:r>
              <a:rPr lang="uk-UA" dirty="0">
                <a:hlinkClick r:id="rId2"/>
              </a:rPr>
              <a:t> КК України</a:t>
            </a:r>
            <a:r>
              <a:rPr lang="uk-UA" dirty="0"/>
              <a:t>), та/або конфіскації майна (</a:t>
            </a:r>
            <a:r>
              <a:rPr lang="uk-UA" dirty="0">
                <a:hlinkClick r:id="rId2"/>
              </a:rPr>
              <a:t>ч. 3 ст. 262</a:t>
            </a:r>
            <a:r>
              <a:rPr lang="uk-UA" dirty="0"/>
              <a:t>, </a:t>
            </a:r>
            <a:r>
              <a:rPr lang="uk-UA" dirty="0">
                <a:hlinkClick r:id="rId2"/>
              </a:rPr>
              <a:t>ч. 3 ст. 313 КК України</a:t>
            </a:r>
            <a:r>
              <a:rPr lang="uk-UA" dirty="0"/>
              <a:t> тощо). </a:t>
            </a:r>
          </a:p>
          <a:p>
            <a:r>
              <a:rPr lang="uk-UA" dirty="0"/>
              <a:t>! </a:t>
            </a:r>
            <a:r>
              <a:rPr lang="uk-UA" i="1" dirty="0"/>
              <a:t>Важливо, що до особи, яка вчинила кримінальне корупційне правопорушення, може бути застосовано звільнення від кримінальної відповідальності лише у зв'язку із закінченням строків давності (</a:t>
            </a:r>
            <a:r>
              <a:rPr lang="uk-UA" i="1" dirty="0">
                <a:hlinkClick r:id="rId2"/>
              </a:rPr>
              <a:t>ст. </a:t>
            </a:r>
            <a:r>
              <a:rPr lang="uk-UA" i="1">
                <a:hlinkClick r:id="rId2"/>
              </a:rPr>
              <a:t>49 КК України</a:t>
            </a:r>
            <a:r>
              <a:rPr lang="uk-UA" i="1"/>
              <a:t>), застосування інших видів – заборонено.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39595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3363</TotalTime>
  <Words>1143</Words>
  <Application>Microsoft Office PowerPoint</Application>
  <PresentationFormat>Широкий екран</PresentationFormat>
  <Paragraphs>124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Грань</vt:lpstr>
      <vt:lpstr>ВІДПОВІДАЛЬНІСТЬ ЗА ВЧИНЕННЯ КОРУПЦІЙНОГО ПРАВОПОРУШЕННЯ:  ПОНЯТТЯ ТА ВИДИ  Лектор –  д.ю.н., проф. Ірина ЛУКАСЕВИЧ-КРУТНИК </vt:lpstr>
      <vt:lpstr>Категорії осіб, які можуть бути суб'єктами вчинення корупційних або пов'язаних із корупцією правопорушень</vt:lpstr>
      <vt:lpstr>Поняття "корупція"  за законодавством України Корупція – це використання особою, зазначеною в ч. 1 ст. 3 Закону України "Про запобігання корупції«, наданих їй службових повноважень чи пов'язаних із ними можливостей із метою одержання неправомірної вигоди або прийняття такої вигоди чи прийняття обіцянки / пропозиції такої вигоди для себе чи інших осіб або відповідно обіцянка / пропозиція чи надання неправомірної вигоди особі, зазначеній у ч. 1 ст. 3 цього Закону, чи на її вимогу іншим фізичним або юридичним особам із метою схилити цю особу до протиправного використання наданих їй службових повноважень чи пов'язаних із ними можливостей.     </vt:lpstr>
      <vt:lpstr>Законодавець розмежовує корупційне правопорушення та правопорушення, пов'язане з корупцією.</vt:lpstr>
      <vt:lpstr>Види юридичної відповідальності</vt:lpstr>
      <vt:lpstr>NOTA BENE!!!</vt:lpstr>
      <vt:lpstr>КРИМІНАЛЬНА ВІДПОВІДАЛЬНІСТЬ</vt:lpstr>
      <vt:lpstr>КРИМІНАЛЬНА ВІДПОВІДАЛЬНІСТЬ</vt:lpstr>
      <vt:lpstr>NOTA BENE!!!</vt:lpstr>
      <vt:lpstr>Кримінальна відповідальність за правопорушення, пов'язані із корупцією</vt:lpstr>
      <vt:lpstr>Презентація PowerPoint</vt:lpstr>
      <vt:lpstr>Адміністративна відповідальність </vt:lpstr>
      <vt:lpstr>Адміністративна відповідальність </vt:lpstr>
      <vt:lpstr>ДИСЦИПЛІНАРНА ВІДПОВІДАЛЬНІСТЬ </vt:lpstr>
      <vt:lpstr>ДИСЦИПЛІНАРНА ВІДПОВІДАЛЬНІСТЬ</vt:lpstr>
      <vt:lpstr>ДИСЦИПЛІНАРНА ВІДПОВІДАЛЬНІСТЬ</vt:lpstr>
      <vt:lpstr>ЦИВІЛЬНО-ПРАВОВА ВІДПОВІДАЛЬНІСТЬ</vt:lpstr>
      <vt:lpstr>Відшкодування збитків та інші способи відшкодування майнової шкоди </vt:lpstr>
      <vt:lpstr>ВИСНОВОК</vt:lpstr>
      <vt:lpstr>СТАТИСТИКА у 2022 році (за результатами звітів Вищого антикорупційного суду) </vt:lpstr>
      <vt:lpstr>КРИМІНАЛЬНІ ПРОВАДЖЕННЯ</vt:lpstr>
      <vt:lpstr>Детальну інформацію про кількість кримінальних проваджень, що перебували на розгляді ВАКС у І півріччі 2022 року, за видами кримінальних правопорушень відображено у діаграмі 1.</vt:lpstr>
      <vt:lpstr>СТАТИСТИКА у 2022 році (за результатами звітів Вищого антикорупційного суду)</vt:lpstr>
      <vt:lpstr>     ДЯКУЮ ЗА УВАГУ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ВІДПОВІДАЛЬНІСТЬ З ВЧИНЕННЯ КОРУПЦІЙНОГО ПРАВОПОРУШЕННЯ: ПОНЯТТЯ ТА ВИДИ</dc:title>
  <dc:creator>Asus</dc:creator>
  <cp:lastModifiedBy>Василь Григораш</cp:lastModifiedBy>
  <cp:revision>42</cp:revision>
  <dcterms:created xsi:type="dcterms:W3CDTF">2021-06-09T05:21:47Z</dcterms:created>
  <dcterms:modified xsi:type="dcterms:W3CDTF">2022-09-24T05:37:57Z</dcterms:modified>
</cp:coreProperties>
</file>